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8"/>
  </p:notesMasterIdLst>
  <p:sldIdLst>
    <p:sldId id="262" r:id="rId5"/>
    <p:sldId id="1460" r:id="rId6"/>
    <p:sldId id="1869" r:id="rId7"/>
    <p:sldId id="1871" r:id="rId8"/>
    <p:sldId id="1461" r:id="rId9"/>
    <p:sldId id="1480" r:id="rId10"/>
    <p:sldId id="258" r:id="rId11"/>
    <p:sldId id="1484" r:id="rId12"/>
    <p:sldId id="1481" r:id="rId13"/>
    <p:sldId id="1482" r:id="rId14"/>
    <p:sldId id="1483" r:id="rId15"/>
    <p:sldId id="263" r:id="rId16"/>
    <p:sldId id="275" r:id="rId17"/>
    <p:sldId id="276" r:id="rId18"/>
    <p:sldId id="277" r:id="rId19"/>
    <p:sldId id="264" r:id="rId20"/>
    <p:sldId id="265" r:id="rId21"/>
    <p:sldId id="267" r:id="rId22"/>
    <p:sldId id="268" r:id="rId23"/>
    <p:sldId id="1491" r:id="rId24"/>
    <p:sldId id="1492" r:id="rId25"/>
    <p:sldId id="1493" r:id="rId26"/>
    <p:sldId id="1475" r:id="rId27"/>
    <p:sldId id="1476" r:id="rId28"/>
    <p:sldId id="1485" r:id="rId29"/>
    <p:sldId id="1486" r:id="rId30"/>
    <p:sldId id="1462" r:id="rId31"/>
    <p:sldId id="1458" r:id="rId32"/>
    <p:sldId id="1457" r:id="rId33"/>
    <p:sldId id="1465" r:id="rId34"/>
    <p:sldId id="1470" r:id="rId35"/>
    <p:sldId id="1504" r:id="rId36"/>
    <p:sldId id="1468" r:id="rId37"/>
    <p:sldId id="1487" r:id="rId38"/>
    <p:sldId id="1490" r:id="rId39"/>
    <p:sldId id="1469" r:id="rId40"/>
    <p:sldId id="1505" r:id="rId41"/>
    <p:sldId id="1466" r:id="rId42"/>
    <p:sldId id="1494" r:id="rId43"/>
    <p:sldId id="1495" r:id="rId44"/>
    <p:sldId id="1496" r:id="rId45"/>
    <p:sldId id="1497" r:id="rId46"/>
    <p:sldId id="1498" r:id="rId47"/>
    <p:sldId id="1499" r:id="rId48"/>
    <p:sldId id="1500" r:id="rId49"/>
    <p:sldId id="1502" r:id="rId50"/>
    <p:sldId id="1506" r:id="rId51"/>
    <p:sldId id="1501" r:id="rId52"/>
    <p:sldId id="1467" r:id="rId53"/>
    <p:sldId id="1503" r:id="rId54"/>
    <p:sldId id="1488" r:id="rId55"/>
    <p:sldId id="1507" r:id="rId56"/>
    <p:sldId id="1471" r:id="rId57"/>
    <p:sldId id="1472" r:id="rId58"/>
    <p:sldId id="1489" r:id="rId59"/>
    <p:sldId id="1479" r:id="rId60"/>
    <p:sldId id="1477" r:id="rId61"/>
    <p:sldId id="1473" r:id="rId62"/>
    <p:sldId id="1474" r:id="rId63"/>
    <p:sldId id="1464" r:id="rId64"/>
    <p:sldId id="1456" r:id="rId65"/>
    <p:sldId id="1463" r:id="rId66"/>
    <p:sldId id="260" r:id="rId67"/>
    <p:sldId id="261" r:id="rId68"/>
    <p:sldId id="281" r:id="rId69"/>
    <p:sldId id="269" r:id="rId70"/>
    <p:sldId id="295" r:id="rId71"/>
    <p:sldId id="296" r:id="rId72"/>
    <p:sldId id="297" r:id="rId73"/>
    <p:sldId id="298" r:id="rId74"/>
    <p:sldId id="299" r:id="rId75"/>
    <p:sldId id="301" r:id="rId76"/>
    <p:sldId id="304" r:id="rId77"/>
    <p:sldId id="306" r:id="rId78"/>
    <p:sldId id="305" r:id="rId79"/>
    <p:sldId id="302" r:id="rId80"/>
    <p:sldId id="307" r:id="rId81"/>
    <p:sldId id="257" r:id="rId82"/>
    <p:sldId id="308" r:id="rId83"/>
    <p:sldId id="309" r:id="rId84"/>
    <p:sldId id="311" r:id="rId85"/>
    <p:sldId id="310" r:id="rId86"/>
    <p:sldId id="1459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3602F-2BDC-4652-873E-6C167A5A50ED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A2F46-1BB4-4DA0-9EFE-23A7CB5B6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02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SLIDE – shows progression of entire .NET platform into .NET Core specific workloads. </a:t>
            </a:r>
          </a:p>
          <a:p>
            <a:endParaRPr lang="en-US" dirty="0"/>
          </a:p>
          <a:p>
            <a:r>
              <a:rPr lang="en-US" i="1" dirty="0"/>
              <a:t>Recap – assume no one knows anything about </a:t>
            </a:r>
            <a:r>
              <a:rPr lang="en-US" i="1" dirty="0" err="1"/>
              <a:t>netcore</a:t>
            </a:r>
            <a:endParaRPr lang="en-US" i="1" dirty="0"/>
          </a:p>
          <a:p>
            <a:r>
              <a:rPr lang="en-US" dirty="0"/>
              <a:t>.NET Core is our cross-platform, open source implementation of .NET and is perfectly suited for requirements of cloud-native, cross-platform services. We’ve made significant investments in the core performance as well as the web stack so that you can easily take advantage of cloud patterns and scale.  </a:t>
            </a:r>
          </a:p>
          <a:p>
            <a:endParaRPr lang="en-US" dirty="0"/>
          </a:p>
          <a:p>
            <a:r>
              <a:rPr lang="en-US" dirty="0"/>
              <a:t>.NET Core 3 will expand on the supported workloads to include IoT, AI and Windows Desktop.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13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.NET Framework will continue with highly-compatible targeted improvements like the last few releases and support will remain unchanged. You will be able to retarget existing apps to 4.8 and gain these improvements. </a:t>
            </a:r>
          </a:p>
          <a:p>
            <a:endParaRPr lang="en-US"/>
          </a:p>
          <a:p>
            <a:r>
              <a:rPr lang="en-US"/>
              <a:t>When you’re ready to move to .NET Core 3 (to take advantage of </a:t>
            </a:r>
            <a:r>
              <a:rPr lang="en-US" err="1"/>
              <a:t>SxS</a:t>
            </a:r>
            <a:r>
              <a:rPr lang="en-US"/>
              <a:t> install, interop between desktop app frameworks, and .NET Core performance) you can retarget and rebuild your apps to .NET Core.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701F2-1757-4817-8FC4-77DCE86308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88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2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5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3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2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19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36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99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7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6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5297-D2EC-40C5-BBBB-C31C759959A4}" type="datetimeFigureOut">
              <a:rPr lang="en-GB" smtClean="0"/>
              <a:t>23/10/2018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3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machinelearning/blob/master/docs/code/IdvFileFormat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astacloud/parquet-dotne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microsoft.com/office/2007/relationships/hdphoto" Target="../media/hdphoto4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2" y="8550"/>
            <a:ext cx="12198212" cy="6861494"/>
          </a:xfrm>
        </p:spPr>
      </p:pic>
      <p:sp>
        <p:nvSpPr>
          <p:cNvPr id="8" name="TextBox 7"/>
          <p:cNvSpPr txBox="1"/>
          <p:nvPr/>
        </p:nvSpPr>
        <p:spPr>
          <a:xfrm>
            <a:off x="0" y="2323433"/>
            <a:ext cx="120600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Leeds-Sharp</a:t>
            </a:r>
          </a:p>
          <a:p>
            <a:pPr algn="ctr"/>
            <a:r>
              <a:rPr lang="en-GB" sz="48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with ML.NET and Azure</a:t>
            </a:r>
            <a:r>
              <a:rPr lang="en-GB" sz="6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GB" sz="3600" baseline="30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GB" sz="36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October 2018</a:t>
            </a:r>
          </a:p>
          <a:p>
            <a:pPr algn="ctr"/>
            <a:endParaRPr lang="en-GB" sz="6000" dirty="0">
              <a:solidFill>
                <a:schemeClr val="bg1"/>
              </a:solidFill>
              <a:latin typeface="Lucida Sans" panose="020B0602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sz="6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393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C51D-52B4-41C1-9F23-2377D958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66C94-0843-4C9B-9DF1-16791DD2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preparation</a:t>
            </a:r>
          </a:p>
          <a:p>
            <a:pPr lvl="1"/>
            <a:r>
              <a:rPr lang="en-GB" dirty="0"/>
              <a:t>Ensure that the feature do not contain future data (aka time-travelling)</a:t>
            </a:r>
          </a:p>
          <a:p>
            <a:pPr lvl="1"/>
            <a:r>
              <a:rPr lang="en-GB" dirty="0"/>
              <a:t>Training, validation and testing data sets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Cross validation</a:t>
            </a:r>
          </a:p>
          <a:p>
            <a:pPr lvl="1"/>
            <a:r>
              <a:rPr lang="en-GB" dirty="0"/>
              <a:t>Think of this as using mini training and testing data sets to find a model that generalises to the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Validation and testing data sets</a:t>
            </a:r>
          </a:p>
          <a:p>
            <a:pPr lvl="1"/>
            <a:r>
              <a:rPr lang="en-GB" dirty="0"/>
              <a:t>Data that the model has never seen before – simulate the future</a:t>
            </a:r>
          </a:p>
          <a:p>
            <a:pPr lvl="1"/>
            <a:r>
              <a:rPr lang="en-GB" dirty="0"/>
              <a:t>Gives a final ‘sanity’ check of our model’s performance</a:t>
            </a:r>
          </a:p>
        </p:txBody>
      </p:sp>
    </p:spTree>
    <p:extLst>
      <p:ext uri="{BB962C8B-B14F-4D97-AF65-F5344CB8AC3E}">
        <p14:creationId xmlns:p14="http://schemas.microsoft.com/office/powerpoint/2010/main" val="176914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6CD4-92A4-4E3A-98BF-4C698061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28D5-EE41-4C01-A869-BF69527F0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Provide an algorithm with the training data 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algorithm is ‘tuned’ to find the best parameters that minimise some measure of error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70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881E-8823-4FA2-BA09-ACD8FC66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1A7E-64C2-4C92-9C2C-9633520BC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ensure that our model has not overfit to the training data it is imperative that we use it to predict values from unseen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how we ensure that our model is generalisable and will provide reliable predictions on future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a </a:t>
            </a:r>
            <a:r>
              <a:rPr lang="en-GB" dirty="0">
                <a:solidFill>
                  <a:srgbClr val="FF0000"/>
                </a:solidFill>
              </a:rPr>
              <a:t>validation set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test sets</a:t>
            </a:r>
          </a:p>
        </p:txBody>
      </p:sp>
    </p:spTree>
    <p:extLst>
      <p:ext uri="{BB962C8B-B14F-4D97-AF65-F5344CB8AC3E}">
        <p14:creationId xmlns:p14="http://schemas.microsoft.com/office/powerpoint/2010/main" val="73949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6D02-DD04-461F-9643-DB4B13BF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9732-A0AE-4B42-8DA0-CDC6F2DB4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validation set is randomly chosen data from the same data that the model is trained with – but not used for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to check that the trained model gives predictions that are representative of all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to prevent overfitting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Gives a ‘best’ accuracy</a:t>
            </a:r>
          </a:p>
        </p:txBody>
      </p:sp>
    </p:spTree>
    <p:extLst>
      <p:ext uri="{BB962C8B-B14F-4D97-AF65-F5344CB8AC3E}">
        <p14:creationId xmlns:p14="http://schemas.microsoft.com/office/powerpoint/2010/main" val="146591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5D64-9D07-4E85-B9A7-C04B2932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638B-A62A-4CEE-A7B9-5C106D63E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64700" cy="4575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 test set data should be ‘future’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simulate this by selecting data from the end of the available time-frame with a gap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the trained model to predict for this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realistic of the model in production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Gives a conservative estimate of the accuracy </a:t>
            </a:r>
          </a:p>
        </p:txBody>
      </p:sp>
    </p:spTree>
    <p:extLst>
      <p:ext uri="{BB962C8B-B14F-4D97-AF65-F5344CB8AC3E}">
        <p14:creationId xmlns:p14="http://schemas.microsoft.com/office/powerpoint/2010/main" val="234343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1772E-8211-4D77-8C72-7EA6D0E2788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vert="horz" lIns="324000" tIns="324000" rIns="288000" bIns="324000" rtlCol="0" anchor="ctr">
            <a:normAutofit/>
          </a:bodyPr>
          <a:lstStyle/>
          <a:p>
            <a:r>
              <a:rPr lang="en-GB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</a:rPr>
              <a:t>Validation and test sets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1003E8-452C-42E5-9697-B4BE3DD06193}"/>
              </a:ext>
            </a:extLst>
          </p:cNvPr>
          <p:cNvGrpSpPr/>
          <p:nvPr/>
        </p:nvGrpSpPr>
        <p:grpSpPr>
          <a:xfrm>
            <a:off x="838200" y="2081237"/>
            <a:ext cx="10515599" cy="536897"/>
            <a:chOff x="838200" y="2567029"/>
            <a:chExt cx="10515599" cy="5368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7AD5CD-5260-43A2-99AC-B3D06B1283BD}"/>
                </a:ext>
              </a:extLst>
            </p:cNvPr>
            <p:cNvSpPr/>
            <p:nvPr/>
          </p:nvSpPr>
          <p:spPr>
            <a:xfrm>
              <a:off x="838200" y="2567030"/>
              <a:ext cx="1051560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1DFCD4-FD84-4530-AC60-5866E770451F}"/>
                </a:ext>
              </a:extLst>
            </p:cNvPr>
            <p:cNvSpPr/>
            <p:nvPr/>
          </p:nvSpPr>
          <p:spPr>
            <a:xfrm>
              <a:off x="1889760" y="2567029"/>
              <a:ext cx="205742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8845B-63ED-4C7B-9B7D-F95A35C55774}"/>
                </a:ext>
              </a:extLst>
            </p:cNvPr>
            <p:cNvSpPr/>
            <p:nvPr/>
          </p:nvSpPr>
          <p:spPr>
            <a:xfrm>
              <a:off x="2095502" y="2567029"/>
              <a:ext cx="952499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A45B5C-DCB8-4997-824A-696771B3BD21}"/>
                </a:ext>
              </a:extLst>
            </p:cNvPr>
            <p:cNvSpPr/>
            <p:nvPr/>
          </p:nvSpPr>
          <p:spPr>
            <a:xfrm>
              <a:off x="10652758" y="2567029"/>
              <a:ext cx="701041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0BDCAA-BC1B-43CA-80C7-81338BE9184E}"/>
                </a:ext>
              </a:extLst>
            </p:cNvPr>
            <p:cNvSpPr/>
            <p:nvPr/>
          </p:nvSpPr>
          <p:spPr>
            <a:xfrm>
              <a:off x="3947159" y="2567029"/>
              <a:ext cx="297180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E0D18E-B568-43CF-BEF8-1B315DA7919D}"/>
                </a:ext>
              </a:extLst>
            </p:cNvPr>
            <p:cNvSpPr/>
            <p:nvPr/>
          </p:nvSpPr>
          <p:spPr>
            <a:xfrm>
              <a:off x="9608819" y="2567029"/>
              <a:ext cx="152398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A1AFF3-6718-4482-AC1E-4CA8C1F1FA54}"/>
                </a:ext>
              </a:extLst>
            </p:cNvPr>
            <p:cNvSpPr/>
            <p:nvPr/>
          </p:nvSpPr>
          <p:spPr>
            <a:xfrm>
              <a:off x="9761219" y="2567029"/>
              <a:ext cx="693416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856531-6FE9-4562-9A70-386B23A78828}"/>
                </a:ext>
              </a:extLst>
            </p:cNvPr>
            <p:cNvSpPr/>
            <p:nvPr/>
          </p:nvSpPr>
          <p:spPr>
            <a:xfrm>
              <a:off x="4244342" y="2567029"/>
              <a:ext cx="899154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15AD10-740F-42DD-AA21-49F8B1DF42FE}"/>
                </a:ext>
              </a:extLst>
            </p:cNvPr>
            <p:cNvSpPr/>
            <p:nvPr/>
          </p:nvSpPr>
          <p:spPr>
            <a:xfrm>
              <a:off x="5143499" y="2567029"/>
              <a:ext cx="487683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33FAE-EDED-49CC-A3AA-6BCBF095BC38}"/>
                </a:ext>
              </a:extLst>
            </p:cNvPr>
            <p:cNvSpPr/>
            <p:nvPr/>
          </p:nvSpPr>
          <p:spPr>
            <a:xfrm>
              <a:off x="8862058" y="2567029"/>
              <a:ext cx="205742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BA86B0-1B47-414D-AA1E-75F3269FC977}"/>
                </a:ext>
              </a:extLst>
            </p:cNvPr>
            <p:cNvSpPr/>
            <p:nvPr/>
          </p:nvSpPr>
          <p:spPr>
            <a:xfrm>
              <a:off x="9067800" y="2567029"/>
              <a:ext cx="541019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7EAB93-061D-4CEB-9BB2-B0042E7C24D4}"/>
                </a:ext>
              </a:extLst>
            </p:cNvPr>
            <p:cNvSpPr/>
            <p:nvPr/>
          </p:nvSpPr>
          <p:spPr>
            <a:xfrm>
              <a:off x="6027420" y="2567029"/>
              <a:ext cx="388620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A0BD3A-E83D-488F-AF40-337A405085C1}"/>
                </a:ext>
              </a:extLst>
            </p:cNvPr>
            <p:cNvSpPr/>
            <p:nvPr/>
          </p:nvSpPr>
          <p:spPr>
            <a:xfrm>
              <a:off x="5631180" y="2567029"/>
              <a:ext cx="396238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D8A411-55A4-4C4C-930C-BF16275F6F6E}"/>
                </a:ext>
              </a:extLst>
            </p:cNvPr>
            <p:cNvSpPr/>
            <p:nvPr/>
          </p:nvSpPr>
          <p:spPr>
            <a:xfrm>
              <a:off x="7757160" y="2567029"/>
              <a:ext cx="1104896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BA0904-0EAF-41D6-B841-50BE3CCFE654}"/>
                </a:ext>
              </a:extLst>
            </p:cNvPr>
            <p:cNvSpPr/>
            <p:nvPr/>
          </p:nvSpPr>
          <p:spPr>
            <a:xfrm>
              <a:off x="7520940" y="2567029"/>
              <a:ext cx="236218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E601E39-46B2-4E14-BB69-BFC26A47E452}"/>
                </a:ext>
              </a:extLst>
            </p:cNvPr>
            <p:cNvSpPr/>
            <p:nvPr/>
          </p:nvSpPr>
          <p:spPr>
            <a:xfrm>
              <a:off x="6416039" y="2567029"/>
              <a:ext cx="1104901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6CD4BA-3346-46A0-BC89-D0DCD60A32CC}"/>
                </a:ext>
              </a:extLst>
            </p:cNvPr>
            <p:cNvSpPr/>
            <p:nvPr/>
          </p:nvSpPr>
          <p:spPr>
            <a:xfrm>
              <a:off x="10454636" y="2567029"/>
              <a:ext cx="198123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AD0758-7C55-474F-9789-F44541E3519C}"/>
                </a:ext>
              </a:extLst>
            </p:cNvPr>
            <p:cNvSpPr/>
            <p:nvPr/>
          </p:nvSpPr>
          <p:spPr>
            <a:xfrm>
              <a:off x="3048001" y="2567029"/>
              <a:ext cx="205742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DE2DB2-E26C-45FB-9753-EDA25F91D42A}"/>
                </a:ext>
              </a:extLst>
            </p:cNvPr>
            <p:cNvSpPr/>
            <p:nvPr/>
          </p:nvSpPr>
          <p:spPr>
            <a:xfrm>
              <a:off x="3253742" y="2567029"/>
              <a:ext cx="693414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3AE16A-B532-482A-A982-5B3876A459F1}"/>
              </a:ext>
            </a:extLst>
          </p:cNvPr>
          <p:cNvGrpSpPr/>
          <p:nvPr/>
        </p:nvGrpSpPr>
        <p:grpSpPr>
          <a:xfrm>
            <a:off x="838199" y="3008682"/>
            <a:ext cx="10515600" cy="536897"/>
            <a:chOff x="838199" y="2567029"/>
            <a:chExt cx="10515600" cy="53689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C785FC-879B-4B0B-B1BE-62B3295B6F81}"/>
                </a:ext>
              </a:extLst>
            </p:cNvPr>
            <p:cNvSpPr/>
            <p:nvPr/>
          </p:nvSpPr>
          <p:spPr>
            <a:xfrm>
              <a:off x="838199" y="2567030"/>
              <a:ext cx="5943600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27D54C-694F-4F79-9CBC-352C17A23A36}"/>
                </a:ext>
              </a:extLst>
            </p:cNvPr>
            <p:cNvSpPr/>
            <p:nvPr/>
          </p:nvSpPr>
          <p:spPr>
            <a:xfrm>
              <a:off x="10226040" y="2567029"/>
              <a:ext cx="1127759" cy="53689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 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7F8A10A-D527-4354-B883-CE962802367E}"/>
                </a:ext>
              </a:extLst>
            </p:cNvPr>
            <p:cNvSpPr/>
            <p:nvPr/>
          </p:nvSpPr>
          <p:spPr>
            <a:xfrm>
              <a:off x="9067800" y="2567029"/>
              <a:ext cx="1158239" cy="53689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DFFDB5C-3B04-43C6-B6F3-15C6CEB78662}"/>
              </a:ext>
            </a:extLst>
          </p:cNvPr>
          <p:cNvGrpSpPr/>
          <p:nvPr/>
        </p:nvGrpSpPr>
        <p:grpSpPr>
          <a:xfrm>
            <a:off x="1017268" y="4265393"/>
            <a:ext cx="2792731" cy="2010177"/>
            <a:chOff x="1451608" y="4294756"/>
            <a:chExt cx="2792731" cy="201017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01FC666-EEB3-452A-98C2-337BF30656E4}"/>
                </a:ext>
              </a:extLst>
            </p:cNvPr>
            <p:cNvGrpSpPr/>
            <p:nvPr/>
          </p:nvGrpSpPr>
          <p:grpSpPr>
            <a:xfrm>
              <a:off x="1456690" y="4294756"/>
              <a:ext cx="2787649" cy="1486899"/>
              <a:chOff x="989330" y="4957169"/>
              <a:chExt cx="2787649" cy="148689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BABB2DC-C04D-4619-82A2-60B7D81A923A}"/>
                  </a:ext>
                </a:extLst>
              </p:cNvPr>
              <p:cNvGrpSpPr/>
              <p:nvPr/>
            </p:nvGrpSpPr>
            <p:grpSpPr>
              <a:xfrm>
                <a:off x="989330" y="4978400"/>
                <a:ext cx="374650" cy="1465668"/>
                <a:chOff x="838200" y="4539084"/>
                <a:chExt cx="584201" cy="2260584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B68DA88-AB95-4114-B29D-36A1A3EAA8BB}"/>
                    </a:ext>
                  </a:extLst>
                </p:cNvPr>
                <p:cNvSpPr/>
                <p:nvPr/>
              </p:nvSpPr>
              <p:spPr>
                <a:xfrm>
                  <a:off x="838200" y="4539084"/>
                  <a:ext cx="584200" cy="5368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27820E0-579A-441A-83A8-E4C2F78787C2}"/>
                    </a:ext>
                  </a:extLst>
                </p:cNvPr>
                <p:cNvSpPr/>
                <p:nvPr/>
              </p:nvSpPr>
              <p:spPr>
                <a:xfrm>
                  <a:off x="838200" y="5400928"/>
                  <a:ext cx="584200" cy="536896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F3880AC-4DEE-4A54-8286-3C8DE8E79D77}"/>
                    </a:ext>
                  </a:extLst>
                </p:cNvPr>
                <p:cNvSpPr/>
                <p:nvPr/>
              </p:nvSpPr>
              <p:spPr>
                <a:xfrm>
                  <a:off x="838201" y="6262772"/>
                  <a:ext cx="584200" cy="536896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D2A8A94-DF46-48FB-87B6-B9D3249D1C8A}"/>
                  </a:ext>
                </a:extLst>
              </p:cNvPr>
              <p:cNvGrpSpPr/>
              <p:nvPr/>
            </p:nvGrpSpPr>
            <p:grpSpPr>
              <a:xfrm>
                <a:off x="1363979" y="4957169"/>
                <a:ext cx="2413000" cy="1481625"/>
                <a:chOff x="1363979" y="4957169"/>
                <a:chExt cx="2413000" cy="1481625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B5C0125-8C2E-47AB-BA5A-548A2706EC6C}"/>
                    </a:ext>
                  </a:extLst>
                </p:cNvPr>
                <p:cNvSpPr txBox="1"/>
                <p:nvPr/>
              </p:nvSpPr>
              <p:spPr>
                <a:xfrm>
                  <a:off x="1366523" y="4957169"/>
                  <a:ext cx="2410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= Training data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10AE5A6-6097-4E21-90AB-6851ACEEA103}"/>
                    </a:ext>
                  </a:extLst>
                </p:cNvPr>
                <p:cNvSpPr txBox="1"/>
                <p:nvPr/>
              </p:nvSpPr>
              <p:spPr>
                <a:xfrm>
                  <a:off x="1366523" y="5515953"/>
                  <a:ext cx="2410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= Validation data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F8BCA3D-7C9A-4349-AD16-86C22478D1A7}"/>
                    </a:ext>
                  </a:extLst>
                </p:cNvPr>
                <p:cNvSpPr txBox="1"/>
                <p:nvPr/>
              </p:nvSpPr>
              <p:spPr>
                <a:xfrm>
                  <a:off x="1363979" y="6069462"/>
                  <a:ext cx="2410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= Testing data</a:t>
                  </a: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59DEFD-273C-4868-B2A8-E72332B1667D}"/>
                </a:ext>
              </a:extLst>
            </p:cNvPr>
            <p:cNvSpPr/>
            <p:nvPr/>
          </p:nvSpPr>
          <p:spPr>
            <a:xfrm>
              <a:off x="1451608" y="5987063"/>
              <a:ext cx="379731" cy="3178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DD5139-0022-4DA5-962B-6B9382964A56}"/>
                </a:ext>
              </a:extLst>
            </p:cNvPr>
            <p:cNvSpPr txBox="1"/>
            <p:nvPr/>
          </p:nvSpPr>
          <p:spPr>
            <a:xfrm>
              <a:off x="1831339" y="5935601"/>
              <a:ext cx="241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= Ignored data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9515B99-4AC0-45AF-A136-5DD5B0BDAF9B}"/>
              </a:ext>
            </a:extLst>
          </p:cNvPr>
          <p:cNvSpPr txBox="1"/>
          <p:nvPr/>
        </p:nvSpPr>
        <p:spPr>
          <a:xfrm>
            <a:off x="436880" y="3566795"/>
            <a:ext cx="123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01/01/15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723CE9-942B-4B88-82B1-E5F092B0D883}"/>
              </a:ext>
            </a:extLst>
          </p:cNvPr>
          <p:cNvSpPr txBox="1"/>
          <p:nvPr/>
        </p:nvSpPr>
        <p:spPr>
          <a:xfrm>
            <a:off x="10928349" y="3566795"/>
            <a:ext cx="92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13/11/17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807711-0E1A-4BFD-8722-D7F4B976F1D2}"/>
              </a:ext>
            </a:extLst>
          </p:cNvPr>
          <p:cNvSpPr txBox="1"/>
          <p:nvPr/>
        </p:nvSpPr>
        <p:spPr>
          <a:xfrm>
            <a:off x="8648381" y="3566795"/>
            <a:ext cx="122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21/06/17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1847E1-5F05-475A-B36D-948D0E404E12}"/>
              </a:ext>
            </a:extLst>
          </p:cNvPr>
          <p:cNvSpPr txBox="1"/>
          <p:nvPr/>
        </p:nvSpPr>
        <p:spPr>
          <a:xfrm>
            <a:off x="9812018" y="3566795"/>
            <a:ext cx="92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01/11/17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5C482A-DC23-4558-BC1B-BF8BAB0D84AA}"/>
              </a:ext>
            </a:extLst>
          </p:cNvPr>
          <p:cNvSpPr/>
          <p:nvPr/>
        </p:nvSpPr>
        <p:spPr>
          <a:xfrm>
            <a:off x="7940040" y="3008682"/>
            <a:ext cx="1127759" cy="5368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F7D7759-3211-4659-9BD2-CC3B117BC84B}"/>
              </a:ext>
            </a:extLst>
          </p:cNvPr>
          <p:cNvSpPr/>
          <p:nvPr/>
        </p:nvSpPr>
        <p:spPr>
          <a:xfrm>
            <a:off x="6781800" y="3008682"/>
            <a:ext cx="1158239" cy="5368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22C499-0EF8-46C8-BE62-D73A49150AF3}"/>
              </a:ext>
            </a:extLst>
          </p:cNvPr>
          <p:cNvSpPr txBox="1"/>
          <p:nvPr/>
        </p:nvSpPr>
        <p:spPr>
          <a:xfrm>
            <a:off x="7520940" y="3566795"/>
            <a:ext cx="122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09/06/17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E066E6-5B0C-4BF4-930A-6FA992F8BAC5}"/>
              </a:ext>
            </a:extLst>
          </p:cNvPr>
          <p:cNvSpPr txBox="1"/>
          <p:nvPr/>
        </p:nvSpPr>
        <p:spPr>
          <a:xfrm>
            <a:off x="6343925" y="3566795"/>
            <a:ext cx="122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04/02/17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4E49CB-79D4-44B3-97ED-C4CB26B00696}"/>
              </a:ext>
            </a:extLst>
          </p:cNvPr>
          <p:cNvCxnSpPr>
            <a:cxnSpLocks/>
          </p:cNvCxnSpPr>
          <p:nvPr/>
        </p:nvCxnSpPr>
        <p:spPr>
          <a:xfrm>
            <a:off x="838199" y="2081237"/>
            <a:ext cx="0" cy="146434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CC5EDB-E3C2-4428-846F-FA148426D7D1}"/>
              </a:ext>
            </a:extLst>
          </p:cNvPr>
          <p:cNvCxnSpPr>
            <a:cxnSpLocks/>
          </p:cNvCxnSpPr>
          <p:nvPr/>
        </p:nvCxnSpPr>
        <p:spPr>
          <a:xfrm>
            <a:off x="11353799" y="2081236"/>
            <a:ext cx="0" cy="146434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8932BA-8E5C-4A24-91BD-C5E7CDF47E6A}"/>
              </a:ext>
            </a:extLst>
          </p:cNvPr>
          <p:cNvCxnSpPr>
            <a:cxnSpLocks/>
          </p:cNvCxnSpPr>
          <p:nvPr/>
        </p:nvCxnSpPr>
        <p:spPr>
          <a:xfrm>
            <a:off x="10226039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F94BCF-648F-4C2F-874A-60D218602A43}"/>
              </a:ext>
            </a:extLst>
          </p:cNvPr>
          <p:cNvCxnSpPr>
            <a:cxnSpLocks/>
          </p:cNvCxnSpPr>
          <p:nvPr/>
        </p:nvCxnSpPr>
        <p:spPr>
          <a:xfrm>
            <a:off x="9067799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E3CD47-8C99-41BD-9A55-C65A76666270}"/>
              </a:ext>
            </a:extLst>
          </p:cNvPr>
          <p:cNvCxnSpPr>
            <a:cxnSpLocks/>
          </p:cNvCxnSpPr>
          <p:nvPr/>
        </p:nvCxnSpPr>
        <p:spPr>
          <a:xfrm>
            <a:off x="7933683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7A7EAB4-369A-423F-A600-7BBD39E7E69B}"/>
              </a:ext>
            </a:extLst>
          </p:cNvPr>
          <p:cNvCxnSpPr>
            <a:cxnSpLocks/>
          </p:cNvCxnSpPr>
          <p:nvPr/>
        </p:nvCxnSpPr>
        <p:spPr>
          <a:xfrm>
            <a:off x="6781799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66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A77A-FD67-4C21-8BC3-3A36C168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44F6-6200-4C3B-9BF1-BFB324D4D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36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There are many different choices of algorithm that learn the relationship from input to output in different ways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algorithm that gave the best performance in this project is called </a:t>
            </a:r>
            <a:r>
              <a:rPr lang="en-GB" dirty="0">
                <a:solidFill>
                  <a:srgbClr val="FF0000"/>
                </a:solidFill>
              </a:rPr>
              <a:t>Random Forest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Random Forest is an advanced algorithm from the ‘ensemble’ family of models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245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9EB-A541-4B6E-8A6B-613D68ED92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vert="horz" lIns="324000" tIns="324000" rIns="288000" bIns="324000" rtlCol="0" anchor="ctr">
            <a:normAutofit/>
          </a:bodyPr>
          <a:lstStyle/>
          <a:p>
            <a:r>
              <a:rPr lang="en-GB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</a:rPr>
              <a:t>Random Forest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3A33-701B-42C7-BD4F-484A6362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ensemble model is one that uses multiple models to provide a single prediction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final, single prediction will be the mean of all predictions from the multiple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 has been found that by combing many ‘weak learners’ into a single ‘strong learner’, models that are more accurate and more reliable than any of the constituent models alone are achievable </a:t>
            </a:r>
          </a:p>
        </p:txBody>
      </p:sp>
    </p:spTree>
    <p:extLst>
      <p:ext uri="{BB962C8B-B14F-4D97-AF65-F5344CB8AC3E}">
        <p14:creationId xmlns:p14="http://schemas.microsoft.com/office/powerpoint/2010/main" val="426290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9EB-A541-4B6E-8A6B-613D68ED92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vert="horz" lIns="324000" tIns="324000" rIns="288000" bIns="324000" rtlCol="0" anchor="ctr">
            <a:normAutofit/>
          </a:bodyPr>
          <a:lstStyle/>
          <a:p>
            <a:r>
              <a:rPr lang="en-GB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</a:rPr>
              <a:t>Random Forest algorithm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E5C97C-41C9-4E69-B9AC-50EB253EA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4675" y="1789387"/>
            <a:ext cx="4924425" cy="48291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Random forest is an ensemble of traditional Decision Trees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Each Decision Tree learns a different relationship from the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When given new data each decision tree predicts a value, the mean of these values is the overall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2FC4E-1173-478D-AAD2-AB7DB40F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7577"/>
            <a:ext cx="5604983" cy="399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D5BD-E274-4FF6-8440-2C9D551E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 training, validation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D3784-5E61-435C-9887-C0EADF3B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Train with cross validation to find best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Assess overfitting on validation 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Retrain with best parameters on training data 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Evaluate performance on test data sets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890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36DA-39EB-4B18-BD00-691D4D60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5E17-B961-47E1-B975-E31637E1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4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F224-3F06-4587-954B-EFA66C4D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this relate to Big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82299-ECB5-4EC0-8E6A-DC7FD3848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447DFF-0A55-46D4-B43F-F6BF76A3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Computing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AB83C-CD43-4987-9383-2AA8511A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Break a larger problem into smaller tasks</a:t>
            </a:r>
          </a:p>
          <a:p>
            <a:r>
              <a:rPr lang="en-GB" dirty="0"/>
              <a:t>Distribute tasks around multiple computation hosts</a:t>
            </a:r>
          </a:p>
          <a:p>
            <a:r>
              <a:rPr lang="en-GB" dirty="0"/>
              <a:t>Aggregate results into an overall result</a:t>
            </a:r>
          </a:p>
          <a:p>
            <a:endParaRPr lang="en-GB" dirty="0"/>
          </a:p>
          <a:p>
            <a:r>
              <a:rPr lang="en-GB" dirty="0"/>
              <a:t>Types of Distributed Compute</a:t>
            </a:r>
          </a:p>
          <a:p>
            <a:pPr lvl="1"/>
            <a:r>
              <a:rPr lang="en-GB" dirty="0"/>
              <a:t>HPC – Compute Bound</a:t>
            </a:r>
          </a:p>
          <a:p>
            <a:pPr lvl="1"/>
            <a:r>
              <a:rPr lang="en-GB" dirty="0"/>
              <a:t>Big Data – IO Bound</a:t>
            </a:r>
          </a:p>
          <a:p>
            <a:pPr lvl="1"/>
            <a:endParaRPr lang="en-GB" dirty="0"/>
          </a:p>
          <a:p>
            <a:r>
              <a:rPr lang="en-GB" dirty="0"/>
              <a:t>Big Data – Database free at scale IO over flat files</a:t>
            </a:r>
          </a:p>
        </p:txBody>
      </p:sp>
    </p:spTree>
    <p:extLst>
      <p:ext uri="{BB962C8B-B14F-4D97-AF65-F5344CB8AC3E}">
        <p14:creationId xmlns:p14="http://schemas.microsoft.com/office/powerpoint/2010/main" val="611178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DB8F-224E-4280-866C-3B49E142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Services for Distributed 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7A07-591B-40A4-A6E8-E6B2DCB9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Batch</a:t>
            </a:r>
          </a:p>
          <a:p>
            <a:r>
              <a:rPr lang="en-GB" dirty="0"/>
              <a:t>Azure HDInsight</a:t>
            </a:r>
          </a:p>
          <a:p>
            <a:r>
              <a:rPr lang="en-GB" dirty="0"/>
              <a:t>Azure Databricks</a:t>
            </a:r>
          </a:p>
          <a:p>
            <a:endParaRPr lang="en-GB" dirty="0"/>
          </a:p>
          <a:p>
            <a:r>
              <a:rPr lang="en-GB" dirty="0"/>
              <a:t>Bring your own </a:t>
            </a:r>
            <a:r>
              <a:rPr lang="en-GB" dirty="0" err="1"/>
              <a:t>partitioner</a:t>
            </a:r>
            <a:endParaRPr lang="en-GB" dirty="0"/>
          </a:p>
          <a:p>
            <a:pPr lvl="1"/>
            <a:r>
              <a:rPr lang="en-GB" dirty="0"/>
              <a:t>Azure Functions</a:t>
            </a:r>
          </a:p>
          <a:p>
            <a:pPr lvl="1"/>
            <a:r>
              <a:rPr lang="en-GB" dirty="0"/>
              <a:t>Azure Service Fabric (Mesh)</a:t>
            </a:r>
          </a:p>
          <a:p>
            <a:pPr lvl="1"/>
            <a:r>
              <a:rPr lang="en-GB" dirty="0"/>
              <a:t>Virtual Machines</a:t>
            </a:r>
          </a:p>
          <a:p>
            <a:pPr lvl="1"/>
            <a:r>
              <a:rPr lang="en-GB" dirty="0"/>
              <a:t>ACS/AKS</a:t>
            </a:r>
          </a:p>
        </p:txBody>
      </p:sp>
    </p:spTree>
    <p:extLst>
      <p:ext uri="{BB962C8B-B14F-4D97-AF65-F5344CB8AC3E}">
        <p14:creationId xmlns:p14="http://schemas.microsoft.com/office/powerpoint/2010/main" val="2032974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F5BA-765F-41E0-9701-2C2CD9EC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Services for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77F-F3D1-4338-8B14-CA5A00ED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115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7AD0-DB54-41FA-A393-D29C481E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Various places for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19FA1-D5E5-4825-89C3-0F6F67FFD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Azure Databricks</a:t>
            </a:r>
          </a:p>
          <a:p>
            <a:r>
              <a:rPr lang="en-GB" dirty="0"/>
              <a:t>Azure HDInsight</a:t>
            </a:r>
          </a:p>
          <a:p>
            <a:r>
              <a:rPr lang="en-GB" dirty="0"/>
              <a:t>Azure Data Lake Analytics</a:t>
            </a:r>
          </a:p>
          <a:p>
            <a:r>
              <a:rPr lang="en-GB" dirty="0"/>
              <a:t>Azure ML </a:t>
            </a:r>
          </a:p>
          <a:p>
            <a:pPr lvl="1"/>
            <a:r>
              <a:rPr lang="en-GB" dirty="0"/>
              <a:t>V1</a:t>
            </a:r>
          </a:p>
          <a:p>
            <a:pPr lvl="1"/>
            <a:r>
              <a:rPr lang="en-GB" dirty="0"/>
              <a:t>V2 with Workbench</a:t>
            </a:r>
          </a:p>
          <a:p>
            <a:pPr lvl="1"/>
            <a:r>
              <a:rPr lang="en-GB" dirty="0"/>
              <a:t>V2 RC no Workbench</a:t>
            </a:r>
          </a:p>
          <a:p>
            <a:r>
              <a:rPr lang="en-GB" dirty="0"/>
              <a:t>R/Python in many hosts</a:t>
            </a:r>
          </a:p>
          <a:p>
            <a:pPr lvl="1"/>
            <a:r>
              <a:rPr lang="en-GB" dirty="0"/>
              <a:t>Functions</a:t>
            </a:r>
          </a:p>
          <a:p>
            <a:pPr lvl="1"/>
            <a:r>
              <a:rPr lang="en-GB" dirty="0"/>
              <a:t>Batch</a:t>
            </a:r>
          </a:p>
          <a:p>
            <a:pPr lvl="1"/>
            <a:r>
              <a:rPr lang="en-GB" dirty="0"/>
              <a:t>SQL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CA729-5D10-4EA9-A683-956EF86691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C# and dotnet hosted in many places</a:t>
            </a:r>
          </a:p>
          <a:p>
            <a:pPr lvl="1"/>
            <a:endParaRPr lang="en-GB" dirty="0"/>
          </a:p>
          <a:p>
            <a:r>
              <a:rPr lang="en-GB" dirty="0"/>
              <a:t>Typical Azure DevOps pipelines more mature for .NET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528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A00A3C-A59D-4E58-9608-D3E0C4D6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Databricks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21B6A-B9FE-4C3B-874D-67E21783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Databricks Spark hosted as SaaS on Azure</a:t>
            </a:r>
          </a:p>
          <a:p>
            <a:r>
              <a:rPr lang="en-GB" dirty="0"/>
              <a:t>Focussed on collaboration between data scientists and data engineers </a:t>
            </a:r>
          </a:p>
          <a:p>
            <a:r>
              <a:rPr lang="en-GB" dirty="0"/>
              <a:t>Powered by Apache Spark </a:t>
            </a:r>
          </a:p>
          <a:p>
            <a:r>
              <a:rPr lang="en-GB" dirty="0"/>
              <a:t>Dev in:</a:t>
            </a:r>
          </a:p>
          <a:p>
            <a:pPr lvl="1"/>
            <a:r>
              <a:rPr lang="en-GB" dirty="0"/>
              <a:t>Scala</a:t>
            </a:r>
          </a:p>
          <a:p>
            <a:pPr lvl="1"/>
            <a:r>
              <a:rPr lang="en-GB" dirty="0"/>
              <a:t>Python</a:t>
            </a:r>
          </a:p>
          <a:p>
            <a:pPr lvl="1"/>
            <a:r>
              <a:rPr lang="en-GB" dirty="0"/>
              <a:t>Spark-SQL</a:t>
            </a:r>
          </a:p>
          <a:p>
            <a:pPr lvl="1"/>
            <a:r>
              <a:rPr lang="en-GB" dirty="0"/>
              <a:t>More?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60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5810-8BA4-4877-93AB-CBC52ABC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HDInsight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457B-3A85-490C-8EF8-C67EDA891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Multipurpose Big Data platform</a:t>
            </a:r>
          </a:p>
          <a:p>
            <a:r>
              <a:rPr lang="en-GB" dirty="0"/>
              <a:t>Operates as a host and configurator for various tools</a:t>
            </a:r>
          </a:p>
          <a:p>
            <a:pPr lvl="1"/>
            <a:r>
              <a:rPr lang="en-GB" dirty="0"/>
              <a:t>Hadoop</a:t>
            </a:r>
          </a:p>
          <a:p>
            <a:pPr lvl="1"/>
            <a:r>
              <a:rPr lang="en-GB" dirty="0"/>
              <a:t>Hive</a:t>
            </a:r>
          </a:p>
          <a:p>
            <a:pPr lvl="1"/>
            <a:r>
              <a:rPr lang="en-GB" dirty="0" err="1"/>
              <a:t>Hbase</a:t>
            </a:r>
            <a:endParaRPr lang="en-GB" dirty="0"/>
          </a:p>
          <a:p>
            <a:pPr lvl="1"/>
            <a:r>
              <a:rPr lang="en-GB" dirty="0"/>
              <a:t>Kafka </a:t>
            </a:r>
          </a:p>
          <a:p>
            <a:pPr lvl="1"/>
            <a:r>
              <a:rPr lang="en-GB" dirty="0"/>
              <a:t>Spark</a:t>
            </a:r>
          </a:p>
          <a:p>
            <a:pPr lvl="1"/>
            <a:r>
              <a:rPr lang="en-GB" dirty="0"/>
              <a:t>Storm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A818E-0C1A-43ED-A71B-71E2E4EB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712" y="2943225"/>
            <a:ext cx="46577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19BF-7112-4E59-833B-734E33C3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Revolutionising data for dotnet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F35AE-1555-4BCC-B27B-8451FC9F7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469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E257B-EA72-47FD-AE9E-B7B8F4038A16}"/>
              </a:ext>
            </a:extLst>
          </p:cNvPr>
          <p:cNvSpPr/>
          <p:nvPr/>
        </p:nvSpPr>
        <p:spPr>
          <a:xfrm>
            <a:off x="346123" y="369614"/>
            <a:ext cx="11499754" cy="4922973"/>
          </a:xfrm>
          <a:prstGeom prst="rect">
            <a:avLst/>
          </a:prstGeom>
          <a:gradFill>
            <a:gsLst>
              <a:gs pos="10000">
                <a:srgbClr val="4D86ED">
                  <a:alpha val="49804"/>
                </a:srgbClr>
              </a:gs>
              <a:gs pos="89000">
                <a:srgbClr val="7FCE4A">
                  <a:alpha val="4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Data Landscape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2271B-A0CA-4821-89A9-FE2D035E3CBA}"/>
              </a:ext>
            </a:extLst>
          </p:cNvPr>
          <p:cNvSpPr/>
          <p:nvPr/>
        </p:nvSpPr>
        <p:spPr>
          <a:xfrm>
            <a:off x="1036000" y="1241290"/>
            <a:ext cx="1346662" cy="3352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ADDB2-91AB-4366-A555-06C9D7D4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31" y="1783908"/>
            <a:ext cx="313200" cy="31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C9E0F-48BC-4945-A95F-32FA4934B3CB}"/>
              </a:ext>
            </a:extLst>
          </p:cNvPr>
          <p:cNvSpPr txBox="1"/>
          <p:nvPr/>
        </p:nvSpPr>
        <p:spPr>
          <a:xfrm>
            <a:off x="1048249" y="2376717"/>
            <a:ext cx="134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Utilising System.IO is unstructured,  our evidence is that most users handroll some form of CSV/TSV or use JSON encoding as it is a safe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AEB39-4D18-4064-9442-E728AF8AC7E3}"/>
              </a:ext>
            </a:extLst>
          </p:cNvPr>
          <p:cNvSpPr txBox="1"/>
          <p:nvPr/>
        </p:nvSpPr>
        <p:spPr>
          <a:xfrm>
            <a:off x="2861389" y="3539412"/>
            <a:ext cx="22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First stage transcoding from “something .NET can write to”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3314D-6A8B-48EF-B61B-E93BFCF38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0679" y="2804472"/>
            <a:ext cx="660275" cy="672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8E782-7BD2-4B22-89E7-86C3AAAFFF5F}"/>
              </a:ext>
            </a:extLst>
          </p:cNvPr>
          <p:cNvSpPr txBox="1"/>
          <p:nvPr/>
        </p:nvSpPr>
        <p:spPr>
          <a:xfrm>
            <a:off x="5670115" y="3539412"/>
            <a:ext cx="229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All subsequent data inspection and manipulation outside of .NET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521AB-CD27-4C10-8AF4-4FEF97476D53}"/>
              </a:ext>
            </a:extLst>
          </p:cNvPr>
          <p:cNvCxnSpPr/>
          <p:nvPr/>
        </p:nvCxnSpPr>
        <p:spPr>
          <a:xfrm>
            <a:off x="2394911" y="2855167"/>
            <a:ext cx="108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65504C-30FD-41A6-8FAE-737FE3658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000" y1="62205" x2="35000" y2="62205"/>
                        <a14:foregroundMark x1="50625" y1="63780" x2="50625" y2="63780"/>
                        <a14:foregroundMark x1="71875" y1="40157" x2="71875" y2="40157"/>
                        <a14:foregroundMark x1="77500" y1="56693" x2="77500" y2="56693"/>
                        <a14:foregroundMark x1="57500" y1="39370" x2="57500" y2="39370"/>
                        <a14:foregroundMark x1="43750" y1="40945" x2="43750" y2="40945"/>
                        <a14:foregroundMark x1="59375" y1="25984" x2="59375" y2="25984"/>
                        <a14:foregroundMark x1="36875" y1="25984" x2="36875" y2="25984"/>
                        <a14:foregroundMark x1="35000" y1="40157" x2="35000" y2="40157"/>
                        <a14:foregroundMark x1="47500" y1="25984" x2="47500" y2="25984"/>
                        <a14:backgroundMark x1="41875" y1="32283" x2="41875" y2="3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5001" y="2660859"/>
            <a:ext cx="394583" cy="3132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E36435-7285-45BD-B570-E0F18888A79F}"/>
              </a:ext>
            </a:extLst>
          </p:cNvPr>
          <p:cNvSpPr txBox="1"/>
          <p:nvPr/>
        </p:nvSpPr>
        <p:spPr>
          <a:xfrm>
            <a:off x="5293515" y="2724362"/>
            <a:ext cx="63831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Parquet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C8B27-8087-4906-8CDC-B03AF581A6F9}"/>
              </a:ext>
            </a:extLst>
          </p:cNvPr>
          <p:cNvCxnSpPr>
            <a:cxnSpLocks/>
          </p:cNvCxnSpPr>
          <p:nvPr/>
        </p:nvCxnSpPr>
        <p:spPr>
          <a:xfrm>
            <a:off x="4289025" y="2827175"/>
            <a:ext cx="48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9E6AD7-263D-4E75-BC20-4B7EE8DB57BB}"/>
              </a:ext>
            </a:extLst>
          </p:cNvPr>
          <p:cNvCxnSpPr>
            <a:cxnSpLocks/>
          </p:cNvCxnSpPr>
          <p:nvPr/>
        </p:nvCxnSpPr>
        <p:spPr>
          <a:xfrm flipH="1">
            <a:off x="5931831" y="2843260"/>
            <a:ext cx="555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5525477-7D62-4E53-BE55-F91C9C4BB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3994" y="1126609"/>
            <a:ext cx="660275" cy="67259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33E59-E681-4D26-8373-8EA2F6BACC8F}"/>
              </a:ext>
            </a:extLst>
          </p:cNvPr>
          <p:cNvCxnSpPr/>
          <p:nvPr/>
        </p:nvCxnSpPr>
        <p:spPr>
          <a:xfrm flipH="1">
            <a:off x="5289584" y="1473200"/>
            <a:ext cx="973330" cy="97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sign&#10;&#10;Description generated with high confidence">
            <a:extLst>
              <a:ext uri="{FF2B5EF4-FFF2-40B4-BE49-F238E27FC236}">
                <a16:creationId xmlns:a16="http://schemas.microsoft.com/office/drawing/2014/main" id="{FAC1CE45-425A-4B6C-96A5-E7038404C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07" y="958001"/>
            <a:ext cx="780290" cy="78029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CF9B95-8F85-4E12-8742-19BA78E4C819}"/>
              </a:ext>
            </a:extLst>
          </p:cNvPr>
          <p:cNvCxnSpPr/>
          <p:nvPr/>
        </p:nvCxnSpPr>
        <p:spPr>
          <a:xfrm>
            <a:off x="7228114" y="1407886"/>
            <a:ext cx="2648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5F9284A-0120-4EB1-94C9-9752B32E86FD}"/>
              </a:ext>
            </a:extLst>
          </p:cNvPr>
          <p:cNvSpPr txBox="1"/>
          <p:nvPr/>
        </p:nvSpPr>
        <p:spPr>
          <a:xfrm>
            <a:off x="7267560" y="1496943"/>
            <a:ext cx="261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Operationalisation mandates database </a:t>
            </a:r>
            <a:r>
              <a:rPr lang="en-GB" dirty="0" err="1"/>
              <a:t>rectangularisation</a:t>
            </a:r>
            <a:r>
              <a:rPr lang="en-GB" dirty="0"/>
              <a:t> to take advantage of ADO.NET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B7BAC-6688-4F71-AD69-5B029EBF14C3}"/>
              </a:ext>
            </a:extLst>
          </p:cNvPr>
          <p:cNvSpPr/>
          <p:nvPr/>
        </p:nvSpPr>
        <p:spPr>
          <a:xfrm>
            <a:off x="9661421" y="2985972"/>
            <a:ext cx="1346662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565EAB-2B2C-49C8-A239-56FBCC98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52" y="3528590"/>
            <a:ext cx="313200" cy="3132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6D1315-D373-4EC8-B0F7-324C74952FF6}"/>
              </a:ext>
            </a:extLst>
          </p:cNvPr>
          <p:cNvCxnSpPr>
            <a:stCxn id="30" idx="0"/>
            <a:endCxn id="24" idx="2"/>
          </p:cNvCxnSpPr>
          <p:nvPr/>
        </p:nvCxnSpPr>
        <p:spPr>
          <a:xfrm flipV="1">
            <a:off x="10334752" y="1738291"/>
            <a:ext cx="0" cy="124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CB9D2C-E903-4468-AEC9-938866A6B2E1}"/>
              </a:ext>
            </a:extLst>
          </p:cNvPr>
          <p:cNvSpPr txBox="1"/>
          <p:nvPr/>
        </p:nvSpPr>
        <p:spPr>
          <a:xfrm>
            <a:off x="3592286" y="203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26" name="Picture 2" descr="https://www.python.org/static/img/python-logo@2x.png">
            <a:extLst>
              <a:ext uri="{FF2B5EF4-FFF2-40B4-BE49-F238E27FC236}">
                <a16:creationId xmlns:a16="http://schemas.microsoft.com/office/drawing/2014/main" id="{CD61E1BA-8717-41E3-82DD-D4A16960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12" y="3010264"/>
            <a:ext cx="1195433" cy="3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EE00F41-8C89-4CD0-B122-1CCF01D6F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315" y="2835067"/>
            <a:ext cx="474359" cy="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E257B-EA72-47FD-AE9E-B7B8F4038A16}"/>
              </a:ext>
            </a:extLst>
          </p:cNvPr>
          <p:cNvSpPr/>
          <p:nvPr/>
        </p:nvSpPr>
        <p:spPr>
          <a:xfrm>
            <a:off x="346123" y="369614"/>
            <a:ext cx="11499754" cy="4922973"/>
          </a:xfrm>
          <a:prstGeom prst="rect">
            <a:avLst/>
          </a:prstGeom>
          <a:gradFill>
            <a:gsLst>
              <a:gs pos="10000">
                <a:srgbClr val="4D86ED">
                  <a:alpha val="49804"/>
                </a:srgbClr>
              </a:gs>
              <a:gs pos="89000">
                <a:srgbClr val="7FCE4A">
                  <a:alpha val="4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Data Landscape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2271B-A0CA-4821-89A9-FE2D035E3CBA}"/>
              </a:ext>
            </a:extLst>
          </p:cNvPr>
          <p:cNvSpPr/>
          <p:nvPr/>
        </p:nvSpPr>
        <p:spPr>
          <a:xfrm>
            <a:off x="1036000" y="1241290"/>
            <a:ext cx="1346662" cy="3352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ADDB2-91AB-4366-A555-06C9D7D4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31" y="1783908"/>
            <a:ext cx="313200" cy="31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C9E0F-48BC-4945-A95F-32FA4934B3CB}"/>
              </a:ext>
            </a:extLst>
          </p:cNvPr>
          <p:cNvSpPr txBox="1"/>
          <p:nvPr/>
        </p:nvSpPr>
        <p:spPr>
          <a:xfrm>
            <a:off x="1048249" y="2376717"/>
            <a:ext cx="134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Utilising System.IO is unstructured,  our evidence is that most users handroll some form of CSV/TSV or use JSON encoding as it is a safe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AEB39-4D18-4064-9442-E728AF8AC7E3}"/>
              </a:ext>
            </a:extLst>
          </p:cNvPr>
          <p:cNvSpPr txBox="1"/>
          <p:nvPr/>
        </p:nvSpPr>
        <p:spPr>
          <a:xfrm>
            <a:off x="2861389" y="3539412"/>
            <a:ext cx="22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Immediately serialize .NET POCOs to Parquet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3314D-6A8B-48EF-B61B-E93BFCF38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5506" y="1269996"/>
            <a:ext cx="660275" cy="672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8E782-7BD2-4B22-89E7-86C3AAAFFF5F}"/>
              </a:ext>
            </a:extLst>
          </p:cNvPr>
          <p:cNvSpPr txBox="1"/>
          <p:nvPr/>
        </p:nvSpPr>
        <p:spPr>
          <a:xfrm>
            <a:off x="5670115" y="3539412"/>
            <a:ext cx="229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Parquet specific optimisation and inspection tools in </a:t>
            </a:r>
            <a:r>
              <a:rPr lang="en-GB" dirty="0" err="1"/>
              <a:t>.net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521AB-CD27-4C10-8AF4-4FEF97476D53}"/>
              </a:ext>
            </a:extLst>
          </p:cNvPr>
          <p:cNvCxnSpPr/>
          <p:nvPr/>
        </p:nvCxnSpPr>
        <p:spPr>
          <a:xfrm>
            <a:off x="2394911" y="2855167"/>
            <a:ext cx="108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65504C-30FD-41A6-8FAE-737FE3658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000" y1="62205" x2="35000" y2="62205"/>
                        <a14:foregroundMark x1="50625" y1="63780" x2="50625" y2="63780"/>
                        <a14:foregroundMark x1="71875" y1="40157" x2="71875" y2="40157"/>
                        <a14:foregroundMark x1="77500" y1="56693" x2="77500" y2="56693"/>
                        <a14:foregroundMark x1="57500" y1="39370" x2="57500" y2="39370"/>
                        <a14:foregroundMark x1="43750" y1="40945" x2="43750" y2="40945"/>
                        <a14:foregroundMark x1="59375" y1="25984" x2="59375" y2="25984"/>
                        <a14:foregroundMark x1="36875" y1="25984" x2="36875" y2="25984"/>
                        <a14:foregroundMark x1="35000" y1="40157" x2="35000" y2="40157"/>
                        <a14:foregroundMark x1="47500" y1="25984" x2="47500" y2="25984"/>
                        <a14:backgroundMark x1="41875" y1="32283" x2="41875" y2="3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5001" y="2660859"/>
            <a:ext cx="394583" cy="3132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E36435-7285-45BD-B570-E0F18888A79F}"/>
              </a:ext>
            </a:extLst>
          </p:cNvPr>
          <p:cNvSpPr txBox="1"/>
          <p:nvPr/>
        </p:nvSpPr>
        <p:spPr>
          <a:xfrm>
            <a:off x="5293515" y="2724362"/>
            <a:ext cx="63831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Parquet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C8B27-8087-4906-8CDC-B03AF581A6F9}"/>
              </a:ext>
            </a:extLst>
          </p:cNvPr>
          <p:cNvCxnSpPr>
            <a:cxnSpLocks/>
          </p:cNvCxnSpPr>
          <p:nvPr/>
        </p:nvCxnSpPr>
        <p:spPr>
          <a:xfrm>
            <a:off x="4289025" y="2827175"/>
            <a:ext cx="48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9E6AD7-263D-4E75-BC20-4B7EE8DB57BB}"/>
              </a:ext>
            </a:extLst>
          </p:cNvPr>
          <p:cNvCxnSpPr>
            <a:cxnSpLocks/>
          </p:cNvCxnSpPr>
          <p:nvPr/>
        </p:nvCxnSpPr>
        <p:spPr>
          <a:xfrm flipH="1">
            <a:off x="5931831" y="2843260"/>
            <a:ext cx="555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33E59-E681-4D26-8373-8EA2F6BACC8F}"/>
              </a:ext>
            </a:extLst>
          </p:cNvPr>
          <p:cNvCxnSpPr/>
          <p:nvPr/>
        </p:nvCxnSpPr>
        <p:spPr>
          <a:xfrm flipH="1">
            <a:off x="5289584" y="1473200"/>
            <a:ext cx="973330" cy="97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5F9284A-0120-4EB1-94C9-9752B32E86FD}"/>
              </a:ext>
            </a:extLst>
          </p:cNvPr>
          <p:cNvSpPr txBox="1"/>
          <p:nvPr/>
        </p:nvSpPr>
        <p:spPr>
          <a:xfrm>
            <a:off x="7161806" y="1074635"/>
            <a:ext cx="261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.NET can read operational output from ML and Big Data natively using Parquet.net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B7BAC-6688-4F71-AD69-5B029EBF14C3}"/>
              </a:ext>
            </a:extLst>
          </p:cNvPr>
          <p:cNvSpPr/>
          <p:nvPr/>
        </p:nvSpPr>
        <p:spPr>
          <a:xfrm>
            <a:off x="9661421" y="2985972"/>
            <a:ext cx="1346662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565EAB-2B2C-49C8-A239-56FBCC98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52" y="3528590"/>
            <a:ext cx="313200" cy="3132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6D1315-D373-4EC8-B0F7-324C74952FF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0334752" y="1738291"/>
            <a:ext cx="0" cy="124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CB9D2C-E903-4468-AEC9-938866A6B2E1}"/>
              </a:ext>
            </a:extLst>
          </p:cNvPr>
          <p:cNvSpPr txBox="1"/>
          <p:nvPr/>
        </p:nvSpPr>
        <p:spPr>
          <a:xfrm>
            <a:off x="3592286" y="203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F7F84EB-0786-4480-BCA0-D27A9AD9B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000" y1="62205" x2="35000" y2="62205"/>
                        <a14:foregroundMark x1="50625" y1="63780" x2="50625" y2="63780"/>
                        <a14:foregroundMark x1="71875" y1="40157" x2="71875" y2="40157"/>
                        <a14:foregroundMark x1="77500" y1="56693" x2="77500" y2="56693"/>
                        <a14:foregroundMark x1="57500" y1="39370" x2="57500" y2="39370"/>
                        <a14:foregroundMark x1="43750" y1="40945" x2="43750" y2="40945"/>
                        <a14:foregroundMark x1="59375" y1="25984" x2="59375" y2="25984"/>
                        <a14:foregroundMark x1="36875" y1="25984" x2="36875" y2="25984"/>
                        <a14:foregroundMark x1="35000" y1="40157" x2="35000" y2="40157"/>
                        <a14:foregroundMark x1="47500" y1="25984" x2="47500" y2="25984"/>
                        <a14:backgroundMark x1="41875" y1="32283" x2="41875" y2="3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2710" y="2959051"/>
            <a:ext cx="394583" cy="313200"/>
          </a:xfrm>
          <a:prstGeom prst="rect">
            <a:avLst/>
          </a:prstGeom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43405F5-2070-4B10-A670-51CE0270CFF7}"/>
              </a:ext>
            </a:extLst>
          </p:cNvPr>
          <p:cNvSpPr txBox="1"/>
          <p:nvPr/>
        </p:nvSpPr>
        <p:spPr>
          <a:xfrm>
            <a:off x="3651224" y="3022554"/>
            <a:ext cx="90281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Parquet.NET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BF9B68-A849-4823-AD8B-354A82782C6C}"/>
              </a:ext>
            </a:extLst>
          </p:cNvPr>
          <p:cNvCxnSpPr/>
          <p:nvPr/>
        </p:nvCxnSpPr>
        <p:spPr>
          <a:xfrm flipH="1">
            <a:off x="9780812" y="1473200"/>
            <a:ext cx="55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672B692-52CE-4220-A587-7944EF288412}"/>
              </a:ext>
            </a:extLst>
          </p:cNvPr>
          <p:cNvCxnSpPr/>
          <p:nvPr/>
        </p:nvCxnSpPr>
        <p:spPr>
          <a:xfrm flipH="1">
            <a:off x="6440679" y="1422400"/>
            <a:ext cx="721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39D289-1251-4F5C-B7EF-824F0BD72823}"/>
              </a:ext>
            </a:extLst>
          </p:cNvPr>
          <p:cNvCxnSpPr>
            <a:cxnSpLocks/>
          </p:cNvCxnSpPr>
          <p:nvPr/>
        </p:nvCxnSpPr>
        <p:spPr>
          <a:xfrm>
            <a:off x="4330957" y="1997330"/>
            <a:ext cx="581807" cy="50653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1B96786D-0A01-4DB7-8332-09BFAF5D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1" y="2834750"/>
            <a:ext cx="749069" cy="56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3A4550-87E7-45E2-9184-8C566CD4FD99}"/>
              </a:ext>
            </a:extLst>
          </p:cNvPr>
          <p:cNvSpPr/>
          <p:nvPr/>
        </p:nvSpPr>
        <p:spPr>
          <a:xfrm>
            <a:off x="3409875" y="1270462"/>
            <a:ext cx="823596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Machine Learning for .NET</a:t>
            </a:r>
            <a:endParaRPr lang="en-GB" sz="12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3071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>
          <a:xfrm>
            <a:off x="459030" y="56350"/>
            <a:ext cx="10551559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.NET Core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F4E84C-B245-45CD-B9D5-79D7F62F5ACF}"/>
              </a:ext>
            </a:extLst>
          </p:cNvPr>
          <p:cNvGrpSpPr/>
          <p:nvPr/>
        </p:nvGrpSpPr>
        <p:grpSpPr>
          <a:xfrm>
            <a:off x="8009616" y="1710871"/>
            <a:ext cx="1250398" cy="2075963"/>
            <a:chOff x="524899" y="1683299"/>
            <a:chExt cx="1250398" cy="2075963"/>
          </a:xfrm>
          <a:solidFill>
            <a:srgbClr val="002060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127A41-E757-41D2-AC23-C49A4429BD0C}"/>
                </a:ext>
              </a:extLst>
            </p:cNvPr>
            <p:cNvSpPr/>
            <p:nvPr/>
          </p:nvSpPr>
          <p:spPr bwMode="auto">
            <a:xfrm>
              <a:off x="524899" y="1683299"/>
              <a:ext cx="1250398" cy="207596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6B3D685-3D37-4F7B-9D28-1BFD3FD20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97" y="1756122"/>
              <a:ext cx="779562" cy="849589"/>
            </a:xfrm>
            <a:prstGeom prst="rect">
              <a:avLst/>
            </a:prstGeom>
            <a:grp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DEB3EB-E995-4786-9E17-EC1290892340}"/>
                </a:ext>
              </a:extLst>
            </p:cNvPr>
            <p:cNvSpPr txBox="1"/>
            <p:nvPr/>
          </p:nvSpPr>
          <p:spPr>
            <a:xfrm>
              <a:off x="529712" y="2677499"/>
              <a:ext cx="1208517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2421A3-7ECA-4C10-A9B5-8D45C8FB3114}"/>
              </a:ext>
            </a:extLst>
          </p:cNvPr>
          <p:cNvGrpSpPr/>
          <p:nvPr/>
        </p:nvGrpSpPr>
        <p:grpSpPr>
          <a:xfrm>
            <a:off x="532527" y="1682702"/>
            <a:ext cx="2504119" cy="2075963"/>
            <a:chOff x="1771192" y="1683299"/>
            <a:chExt cx="2504119" cy="207596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E0F1726-3D94-49FB-A854-78E7F7B85312}"/>
                </a:ext>
              </a:extLst>
            </p:cNvPr>
            <p:cNvGrpSpPr/>
            <p:nvPr/>
          </p:nvGrpSpPr>
          <p:grpSpPr>
            <a:xfrm>
              <a:off x="1771192" y="1683300"/>
              <a:ext cx="1252060" cy="2075962"/>
              <a:chOff x="1771192" y="1683300"/>
              <a:chExt cx="1252060" cy="207596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424025-AB22-4920-AB51-90D9719CBBEF}"/>
                  </a:ext>
                </a:extLst>
              </p:cNvPr>
              <p:cNvSpPr/>
              <p:nvPr/>
            </p:nvSpPr>
            <p:spPr bwMode="auto">
              <a:xfrm>
                <a:off x="1772854" y="1683300"/>
                <a:ext cx="1250398" cy="2075962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5C7F725-8B32-4B07-B1B0-690B0B8B3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189" y="1748888"/>
                <a:ext cx="728049" cy="849589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0F005B-7C18-4BC0-95DF-7EA9D78FAB6A}"/>
                  </a:ext>
                </a:extLst>
              </p:cNvPr>
              <p:cNvSpPr txBox="1"/>
              <p:nvPr/>
            </p:nvSpPr>
            <p:spPr>
              <a:xfrm>
                <a:off x="1771192" y="2677499"/>
                <a:ext cx="1251270" cy="143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WEB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B128606-EBDB-4826-864D-6690636AC489}"/>
                </a:ext>
              </a:extLst>
            </p:cNvPr>
            <p:cNvGrpSpPr/>
            <p:nvPr/>
          </p:nvGrpSpPr>
          <p:grpSpPr>
            <a:xfrm>
              <a:off x="3016777" y="1683299"/>
              <a:ext cx="1258534" cy="2075961"/>
              <a:chOff x="3654584" y="1899136"/>
              <a:chExt cx="1675508" cy="259740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351FA05-F073-42A3-9597-3ED7276ACA1B}"/>
                  </a:ext>
                </a:extLst>
              </p:cNvPr>
              <p:cNvSpPr/>
              <p:nvPr/>
            </p:nvSpPr>
            <p:spPr bwMode="auto">
              <a:xfrm>
                <a:off x="3665416" y="1899136"/>
                <a:ext cx="1664676" cy="2597404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1ABE907-3006-43DA-A252-A6B6DB879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590" y="1990253"/>
                <a:ext cx="1003554" cy="106299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2D608E-26F1-4E68-AF04-ACE288F34F7F}"/>
                  </a:ext>
                </a:extLst>
              </p:cNvPr>
              <p:cNvSpPr txBox="1"/>
              <p:nvPr/>
            </p:nvSpPr>
            <p:spPr>
              <a:xfrm>
                <a:off x="3654584" y="3143061"/>
                <a:ext cx="1665837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CLOUD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FC3F82-E26C-48C7-8424-60B49E82C087}"/>
              </a:ext>
            </a:extLst>
          </p:cNvPr>
          <p:cNvGrpSpPr/>
          <p:nvPr/>
        </p:nvGrpSpPr>
        <p:grpSpPr>
          <a:xfrm>
            <a:off x="9237670" y="1683299"/>
            <a:ext cx="1277956" cy="2075960"/>
            <a:chOff x="8620412" y="1899137"/>
            <a:chExt cx="1701365" cy="25803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2134DFA-2275-4AB9-9C7C-F265698D5843}"/>
                </a:ext>
              </a:extLst>
            </p:cNvPr>
            <p:cNvSpPr/>
            <p:nvPr/>
          </p:nvSpPr>
          <p:spPr bwMode="auto">
            <a:xfrm>
              <a:off x="8657100" y="1899137"/>
              <a:ext cx="1664677" cy="2580344"/>
            </a:xfrm>
            <a:prstGeom prst="rect">
              <a:avLst/>
            </a:prstGeom>
            <a:solidFill>
              <a:srgbClr val="00829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FFBA21D-5326-44A7-9597-182A4A48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689" y="1981200"/>
              <a:ext cx="907542" cy="106299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FF4118-D3AD-4CCA-8319-59F3301D83C4}"/>
                </a:ext>
              </a:extLst>
            </p:cNvPr>
            <p:cNvSpPr txBox="1"/>
            <p:nvPr/>
          </p:nvSpPr>
          <p:spPr>
            <a:xfrm>
              <a:off x="8620412" y="3143061"/>
              <a:ext cx="1665837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IoT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3BB3713-1207-47CB-A30D-53D0C0CF436D}"/>
              </a:ext>
            </a:extLst>
          </p:cNvPr>
          <p:cNvGrpSpPr/>
          <p:nvPr/>
        </p:nvGrpSpPr>
        <p:grpSpPr>
          <a:xfrm>
            <a:off x="10520087" y="1683299"/>
            <a:ext cx="1250398" cy="2075960"/>
            <a:chOff x="10320997" y="1899137"/>
            <a:chExt cx="1664677" cy="2597403"/>
          </a:xfrm>
          <a:solidFill>
            <a:srgbClr val="FF0000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0206C7-D520-496A-963B-AB65988E8E97}"/>
                </a:ext>
              </a:extLst>
            </p:cNvPr>
            <p:cNvSpPr/>
            <p:nvPr/>
          </p:nvSpPr>
          <p:spPr bwMode="auto">
            <a:xfrm>
              <a:off x="10320997" y="1899137"/>
              <a:ext cx="1664677" cy="259740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29F6F8-5019-4069-B04C-848BE1F8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0773" y="1981200"/>
              <a:ext cx="934974" cy="1062990"/>
            </a:xfrm>
            <a:prstGeom prst="rect">
              <a:avLst/>
            </a:prstGeom>
            <a:grpFill/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0846B0-655B-44B6-8B0B-150F1193F8A9}"/>
                </a:ext>
              </a:extLst>
            </p:cNvPr>
            <p:cNvSpPr txBox="1"/>
            <p:nvPr/>
          </p:nvSpPr>
          <p:spPr>
            <a:xfrm>
              <a:off x="10349321" y="3143062"/>
              <a:ext cx="1592204" cy="22527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AI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EE0F69E-D392-46E2-A9D5-2C92CEA26469}"/>
              </a:ext>
            </a:extLst>
          </p:cNvPr>
          <p:cNvGrpSpPr/>
          <p:nvPr/>
        </p:nvGrpSpPr>
        <p:grpSpPr>
          <a:xfrm>
            <a:off x="524899" y="3759259"/>
            <a:ext cx="8734361" cy="2495656"/>
            <a:chOff x="474923" y="2957811"/>
            <a:chExt cx="9253607" cy="30772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2768E2C-7B19-4972-B24F-376D4C496B77}"/>
                </a:ext>
              </a:extLst>
            </p:cNvPr>
            <p:cNvSpPr txBox="1"/>
            <p:nvPr/>
          </p:nvSpPr>
          <p:spPr>
            <a:xfrm>
              <a:off x="474923" y="2957811"/>
              <a:ext cx="9253607" cy="30772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938539F-DDDA-4183-87BF-0526D5D21645}"/>
                </a:ext>
              </a:extLst>
            </p:cNvPr>
            <p:cNvSpPr txBox="1"/>
            <p:nvPr/>
          </p:nvSpPr>
          <p:spPr>
            <a:xfrm>
              <a:off x="3762304" y="5408884"/>
              <a:ext cx="2688627" cy="382081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239012" tIns="191209" rIns="239012" bIns="191209" rtlCol="0" anchor="ctr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COMPILERS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ECBC503-3A76-45BA-9A6D-A333E382EF0C}"/>
                </a:ext>
              </a:extLst>
            </p:cNvPr>
            <p:cNvSpPr txBox="1"/>
            <p:nvPr/>
          </p:nvSpPr>
          <p:spPr>
            <a:xfrm>
              <a:off x="6759530" y="5408884"/>
              <a:ext cx="2626177" cy="382081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239012" tIns="191209" rIns="239012" bIns="191209" rtlCol="0" anchor="ctr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LANGUAGES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3561CBE-8A8A-4CF2-9004-41871D7D0E6F}"/>
                </a:ext>
              </a:extLst>
            </p:cNvPr>
            <p:cNvSpPr txBox="1"/>
            <p:nvPr/>
          </p:nvSpPr>
          <p:spPr>
            <a:xfrm>
              <a:off x="819096" y="5408885"/>
              <a:ext cx="2634609" cy="394116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239012" tIns="191209" rIns="239012" bIns="191209" rtlCol="0" anchor="ctr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RUNTIME COMPONENTS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7CB0A4-0F05-466C-A74E-540890CB27D3}"/>
                </a:ext>
              </a:extLst>
            </p:cNvPr>
            <p:cNvSpPr txBox="1"/>
            <p:nvPr/>
          </p:nvSpPr>
          <p:spPr>
            <a:xfrm>
              <a:off x="525249" y="3561539"/>
              <a:ext cx="9162736" cy="1149498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LIBRARIES</a:t>
              </a:r>
              <a:endParaRPr kumimoji="0" lang="en-US" sz="10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5A69D42-C769-429F-833C-FEBE0B0A9C6C}"/>
                </a:ext>
              </a:extLst>
            </p:cNvPr>
            <p:cNvSpPr/>
            <p:nvPr/>
          </p:nvSpPr>
          <p:spPr>
            <a:xfrm>
              <a:off x="549899" y="4949462"/>
              <a:ext cx="9162736" cy="39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8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INFRASTRUCTURE</a:t>
              </a:r>
              <a:endParaRPr kumimoji="0" lang="en-US" sz="1733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A59CCAF3-D916-40E9-9076-09DC5F61C3F4}"/>
              </a:ext>
            </a:extLst>
          </p:cNvPr>
          <p:cNvSpPr/>
          <p:nvPr/>
        </p:nvSpPr>
        <p:spPr>
          <a:xfrm>
            <a:off x="592516" y="3844449"/>
            <a:ext cx="8679822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0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.NET CORE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3E88C77-00DC-495A-87CC-40B91FB9F006}"/>
              </a:ext>
            </a:extLst>
          </p:cNvPr>
          <p:cNvSpPr txBox="1"/>
          <p:nvPr/>
        </p:nvSpPr>
        <p:spPr>
          <a:xfrm>
            <a:off x="563168" y="5246578"/>
            <a:ext cx="8657823" cy="898895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txBody>
          <a:bodyPr wrap="square" lIns="239012" tIns="191209" rIns="239012" bIns="191209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0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7A195-84C3-465C-8340-5634BF1EEE55}"/>
              </a:ext>
            </a:extLst>
          </p:cNvPr>
          <p:cNvSpPr txBox="1"/>
          <p:nvPr/>
        </p:nvSpPr>
        <p:spPr>
          <a:xfrm>
            <a:off x="3336533" y="287273"/>
            <a:ext cx="2174146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C7ED1A-6941-4155-ADD9-06D71EDCBC71}"/>
              </a:ext>
            </a:extLst>
          </p:cNvPr>
          <p:cNvSpPr/>
          <p:nvPr/>
        </p:nvSpPr>
        <p:spPr>
          <a:xfrm>
            <a:off x="535611" y="3848299"/>
            <a:ext cx="8679822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0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.NET CORE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484CA-2EEA-490D-A82D-D4F2D2970661}"/>
              </a:ext>
            </a:extLst>
          </p:cNvPr>
          <p:cNvSpPr txBox="1"/>
          <p:nvPr/>
        </p:nvSpPr>
        <p:spPr>
          <a:xfrm>
            <a:off x="6887053" y="1966961"/>
            <a:ext cx="4123536" cy="121879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.NET Core 3 expands supported workloads to include Windows Desktop, IoT &amp; AI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3D9E61-6F8E-4DCE-A51A-C3C13CC7E6F3}"/>
              </a:ext>
            </a:extLst>
          </p:cNvPr>
          <p:cNvSpPr txBox="1"/>
          <p:nvPr/>
        </p:nvSpPr>
        <p:spPr>
          <a:xfrm>
            <a:off x="3339686" y="291123"/>
            <a:ext cx="2174146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E1F2-2706-4691-B7AA-F268766670E0}"/>
              </a:ext>
            </a:extLst>
          </p:cNvPr>
          <p:cNvSpPr txBox="1"/>
          <p:nvPr/>
        </p:nvSpPr>
        <p:spPr>
          <a:xfrm>
            <a:off x="3359033" y="2096695"/>
            <a:ext cx="5868373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is perfectly suited for the requirements of cloud-native, cross-platform workloads</a:t>
            </a:r>
          </a:p>
        </p:txBody>
      </p:sp>
    </p:spTree>
    <p:extLst>
      <p:ext uri="{BB962C8B-B14F-4D97-AF65-F5344CB8AC3E}">
        <p14:creationId xmlns:p14="http://schemas.microsoft.com/office/powerpoint/2010/main" val="217363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0.00162 L -0.40885 -0.0025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-0.00324 L -0.41068 -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486 L -0.41601 7.40741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71" grpId="0"/>
      <p:bldP spid="6" grpId="0"/>
      <p:bldP spid="38" grpId="0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E0D3-2E89-46B2-AFCF-BCD81782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A6FD4-67B1-4006-98C0-F7CE43A08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Example in Sentiment Analysis with Binary Classifier</a:t>
            </a:r>
          </a:p>
        </p:txBody>
      </p:sp>
    </p:spTree>
    <p:extLst>
      <p:ext uri="{BB962C8B-B14F-4D97-AF65-F5344CB8AC3E}">
        <p14:creationId xmlns:p14="http://schemas.microsoft.com/office/powerpoint/2010/main" val="229157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214F-C737-49E8-8AEC-421EA111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0.6.0 Goodbye: ML.NET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A776-6504-41E6-B7CD-392CC4E9F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Library evolving quickly</a:t>
            </a:r>
          </a:p>
          <a:p>
            <a:r>
              <a:rPr lang="en-GB" dirty="0"/>
              <a:t>Towards common approach in Spark/</a:t>
            </a:r>
            <a:r>
              <a:rPr lang="en-GB" dirty="0" err="1"/>
              <a:t>SciKit</a:t>
            </a:r>
            <a:r>
              <a:rPr lang="en-GB" dirty="0"/>
              <a:t>-Learn</a:t>
            </a:r>
          </a:p>
          <a:p>
            <a:endParaRPr lang="en-GB" dirty="0"/>
          </a:p>
          <a:p>
            <a:r>
              <a:rPr lang="en-GB" dirty="0" err="1"/>
              <a:t>LearningPipeline</a:t>
            </a:r>
            <a:r>
              <a:rPr lang="en-GB" dirty="0"/>
              <a:t> weaknesses:</a:t>
            </a:r>
          </a:p>
          <a:p>
            <a:pPr lvl="1"/>
            <a:r>
              <a:rPr lang="en-GB" dirty="0"/>
              <a:t>Enumerable of actions not common elsewhere</a:t>
            </a:r>
          </a:p>
          <a:p>
            <a:pPr lvl="1"/>
            <a:r>
              <a:rPr lang="en-GB" dirty="0"/>
              <a:t>Logging and State not handled</a:t>
            </a:r>
          </a:p>
          <a:p>
            <a:pPr lvl="1"/>
            <a:endParaRPr lang="en-GB" dirty="0"/>
          </a:p>
          <a:p>
            <a:r>
              <a:rPr lang="en-GB" dirty="0"/>
              <a:t>Bring in Context, Environment and lower level data tools </a:t>
            </a:r>
            <a:r>
              <a:rPr lang="en-GB" dirty="0" err="1"/>
              <a:t>IDataView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Not all &lt;0.6.0 features available, so later demos are “Legacy”</a:t>
            </a:r>
          </a:p>
        </p:txBody>
      </p:sp>
    </p:spTree>
    <p:extLst>
      <p:ext uri="{BB962C8B-B14F-4D97-AF65-F5344CB8AC3E}">
        <p14:creationId xmlns:p14="http://schemas.microsoft.com/office/powerpoint/2010/main" val="3875589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DF97-EA3D-444A-94DC-B3C7BA4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4F0ED-D676-4491-BA0A-12602AB11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By showing examples of content and a Toxic bit flag, learn that makes things Toxic</a:t>
            </a:r>
          </a:p>
          <a:p>
            <a:endParaRPr lang="en-GB" dirty="0"/>
          </a:p>
          <a:p>
            <a:r>
              <a:rPr lang="en-GB" dirty="0"/>
              <a:t>The quality of the model reflects the quality of the data</a:t>
            </a:r>
          </a:p>
          <a:p>
            <a:pPr lvl="1"/>
            <a:r>
              <a:rPr lang="en-GB" dirty="0"/>
              <a:t>Representation</a:t>
            </a:r>
          </a:p>
          <a:p>
            <a:pPr lvl="1"/>
            <a:r>
              <a:rPr lang="en-GB" dirty="0"/>
              <a:t>Variety</a:t>
            </a:r>
          </a:p>
          <a:p>
            <a:pPr lvl="1"/>
            <a:r>
              <a:rPr lang="en-GB" dirty="0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3236257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FA0AE-E40F-47CB-9FF3-57280041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Training Data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1BA540E-E2CC-4F28-BBC3-E66AE95BB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315273"/>
              </p:ext>
            </p:extLst>
          </p:nvPr>
        </p:nvGraphicFramePr>
        <p:xfrm>
          <a:off x="521277" y="2608113"/>
          <a:ext cx="11149446" cy="2819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254173688"/>
                    </a:ext>
                  </a:extLst>
                </a:gridCol>
                <a:gridCol w="10151918">
                  <a:extLst>
                    <a:ext uri="{9D8B030D-6E8A-4147-A177-3AD203B41FA5}">
                      <a16:colId xmlns:a16="http://schemas.microsoft.com/office/drawing/2014/main" val="1279177875"/>
                    </a:ext>
                  </a:extLst>
                </a:gridCol>
              </a:tblGrid>
              <a:tr h="168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Sentiment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SentimentText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8462425"/>
                  </a:ext>
                </a:extLst>
              </a:tr>
              <a:tr h="336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  ==You're cool==  You seem like a really cool guy... *bursts out laughing at sarcasm*.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887049"/>
                  </a:ext>
                </a:extLst>
              </a:tr>
              <a:tr h="5647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I just want to point something out (and I'm in no way a supporter of the strange old git), but he is referred to as Dear Leader, and his father was referred to as Great Leader.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106367"/>
                  </a:ext>
                </a:extLst>
              </a:tr>
              <a:tr h="222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  ==RUDE== Dude, you are rude upload that carl picture back, or else.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7696416"/>
                  </a:ext>
                </a:extLst>
              </a:tr>
              <a:tr h="14763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"  : I know you listed your English as on the ""level 2"", but don't worry, you seem to be doing nicely otherwise, judging by the same page - so don't be taken aback. I just wanted to know if you were aware of what you wrote, and think it's an interesting case. : I would write that sentence simply as ""Theoretically I am an altruist, but only by word, not by my actions."". : PS. You can reply to me on this same page, as I have it on my watchlist.  "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79559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C76AF8E-CEB0-40BE-B9EA-98CBD2DF4204}"/>
              </a:ext>
            </a:extLst>
          </p:cNvPr>
          <p:cNvSpPr txBox="1"/>
          <p:nvPr/>
        </p:nvSpPr>
        <p:spPr>
          <a:xfrm>
            <a:off x="521277" y="1839188"/>
            <a:ext cx="508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Tab Separated, two columned data set with headers.</a:t>
            </a:r>
          </a:p>
        </p:txBody>
      </p:sp>
    </p:spTree>
    <p:extLst>
      <p:ext uri="{BB962C8B-B14F-4D97-AF65-F5344CB8AC3E}">
        <p14:creationId xmlns:p14="http://schemas.microsoft.com/office/powerpoint/2010/main" val="124215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3254-CD95-462E-A995-A4C9D7DE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A1F22-9CFC-46BC-901C-4D9CE370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906" y="1825625"/>
            <a:ext cx="77321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76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67D1-5797-40BE-A887-6E778EB9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to build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E32D9-0566-40E0-BE1A-2B2A6D574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pipeline = new </a:t>
            </a:r>
            <a:r>
              <a:rPr lang="en-GB" dirty="0" err="1"/>
              <a:t>TextTransform</a:t>
            </a:r>
            <a:r>
              <a:rPr lang="en-GB" dirty="0"/>
              <a:t>(</a:t>
            </a:r>
            <a:r>
              <a:rPr lang="en-GB" dirty="0" err="1"/>
              <a:t>env</a:t>
            </a:r>
            <a:r>
              <a:rPr lang="en-GB" dirty="0"/>
              <a:t>, "Text", "Features")</a:t>
            </a:r>
            <a:br>
              <a:rPr lang="en-GB" dirty="0"/>
            </a:br>
            <a:r>
              <a:rPr lang="en-GB" dirty="0"/>
              <a:t>		.</a:t>
            </a:r>
            <a:r>
              <a:rPr lang="en-GB" sz="2800" dirty="0"/>
              <a:t>Append(new </a:t>
            </a:r>
            <a:r>
              <a:rPr lang="en-GB" sz="2800" dirty="0" err="1"/>
              <a:t>LinearClassificationTrainer</a:t>
            </a:r>
            <a:r>
              <a:rPr lang="en-GB" sz="2800" dirty="0"/>
              <a:t>(</a:t>
            </a:r>
            <a:r>
              <a:rPr lang="en-GB" sz="2800" dirty="0" err="1"/>
              <a:t>env</a:t>
            </a:r>
            <a:r>
              <a:rPr lang="en-GB" sz="2800" dirty="0"/>
              <a:t>, new </a:t>
            </a:r>
            <a:r>
              <a:rPr lang="en-GB" sz="2800" dirty="0" err="1"/>
              <a:t>LinearClassificationTrainer.Arguments</a:t>
            </a:r>
            <a:r>
              <a:rPr lang="en-GB" sz="2800" dirty="0"/>
              <a:t>(), </a:t>
            </a:r>
          </a:p>
          <a:p>
            <a:pPr marL="457200" lvl="1" indent="0">
              <a:buNone/>
            </a:pPr>
            <a:r>
              <a:rPr lang="en-GB" sz="2800" dirty="0"/>
              <a:t>"Features", </a:t>
            </a:r>
          </a:p>
          <a:p>
            <a:pPr marL="457200" lvl="1" indent="0">
              <a:buNone/>
            </a:pPr>
            <a:r>
              <a:rPr lang="en-GB" sz="2800" dirty="0"/>
              <a:t>"Label")); </a:t>
            </a:r>
          </a:p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model = </a:t>
            </a:r>
            <a:r>
              <a:rPr lang="en-GB" dirty="0" err="1"/>
              <a:t>pipeline.Fit</a:t>
            </a:r>
            <a:r>
              <a:rPr lang="en-GB" dirty="0"/>
              <a:t>(</a:t>
            </a:r>
            <a:r>
              <a:rPr lang="en-GB" dirty="0" err="1"/>
              <a:t>trainingData</a:t>
            </a:r>
            <a:r>
              <a:rPr lang="en-GB" dirty="0"/>
              <a:t>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856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0CCC-6276-4654-81C0-37375A21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B5BA-7D4A-4243-8DCA-4ADD819F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14" y="2539676"/>
            <a:ext cx="114651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IDataView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</a:rPr>
              <a:t>testData</a:t>
            </a:r>
            <a:r>
              <a:rPr lang="en-GB" sz="2400" dirty="0">
                <a:latin typeface="Consolas" panose="020B0609020204030204" pitchFamily="49" charset="0"/>
              </a:rPr>
              <a:t> = </a:t>
            </a:r>
            <a:r>
              <a:rPr lang="en-GB" sz="2400" dirty="0" err="1">
                <a:latin typeface="Consolas" panose="020B0609020204030204" pitchFamily="49" charset="0"/>
              </a:rPr>
              <a:t>GetData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env</a:t>
            </a:r>
            <a:r>
              <a:rPr lang="en-GB" sz="2400" dirty="0">
                <a:latin typeface="Consolas" panose="020B0609020204030204" pitchFamily="49" charset="0"/>
              </a:rPr>
              <a:t>, _</a:t>
            </a:r>
            <a:r>
              <a:rPr lang="en-GB" sz="2400" dirty="0" err="1">
                <a:latin typeface="Consolas" panose="020B0609020204030204" pitchFamily="49" charset="0"/>
              </a:rPr>
              <a:t>testDataPath</a:t>
            </a:r>
            <a:r>
              <a:rPr lang="en-GB" sz="2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 err="1">
                <a:latin typeface="Consolas" panose="020B0609020204030204" pitchFamily="49" charset="0"/>
              </a:rPr>
              <a:t>var</a:t>
            </a:r>
            <a:r>
              <a:rPr lang="en-GB" sz="2400" dirty="0">
                <a:latin typeface="Consolas" panose="020B0609020204030204" pitchFamily="49" charset="0"/>
              </a:rPr>
              <a:t> predictions = </a:t>
            </a:r>
            <a:r>
              <a:rPr lang="en-GB" sz="2400" dirty="0" err="1">
                <a:latin typeface="Consolas" panose="020B0609020204030204" pitchFamily="49" charset="0"/>
              </a:rPr>
              <a:t>model.Transform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testData</a:t>
            </a:r>
            <a:r>
              <a:rPr lang="en-GB" sz="2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 err="1">
                <a:latin typeface="Consolas" panose="020B0609020204030204" pitchFamily="49" charset="0"/>
              </a:rPr>
              <a:t>var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</a:rPr>
              <a:t>binClassificationCtx</a:t>
            </a:r>
            <a:r>
              <a:rPr lang="en-GB" sz="2400" dirty="0">
                <a:latin typeface="Consolas" panose="020B0609020204030204" pitchFamily="49" charset="0"/>
              </a:rPr>
              <a:t> = new </a:t>
            </a:r>
            <a:r>
              <a:rPr lang="en-GB" sz="2400" dirty="0" err="1">
                <a:latin typeface="Consolas" panose="020B0609020204030204" pitchFamily="49" charset="0"/>
              </a:rPr>
              <a:t>BinaryClassificationContext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env</a:t>
            </a:r>
            <a:r>
              <a:rPr lang="en-GB" sz="2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var</a:t>
            </a:r>
            <a:r>
              <a:rPr lang="en-GB" sz="2400" dirty="0">
                <a:latin typeface="Consolas" panose="020B0609020204030204" pitchFamily="49" charset="0"/>
              </a:rPr>
              <a:t> metrics = </a:t>
            </a:r>
            <a:r>
              <a:rPr lang="en-GB" sz="2400" dirty="0" err="1">
                <a:latin typeface="Consolas" panose="020B0609020204030204" pitchFamily="49" charset="0"/>
              </a:rPr>
              <a:t>binClassificationCtx.Evaluate</a:t>
            </a:r>
            <a:r>
              <a:rPr lang="en-GB" sz="2400" dirty="0">
                <a:latin typeface="Consolas" panose="020B0609020204030204" pitchFamily="49" charset="0"/>
              </a:rPr>
              <a:t>(predictions, "Label");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EB060-AB4D-44EE-944B-6C63A445D64D}"/>
              </a:ext>
            </a:extLst>
          </p:cNvPr>
          <p:cNvSpPr txBox="1"/>
          <p:nvPr/>
        </p:nvSpPr>
        <p:spPr>
          <a:xfrm>
            <a:off x="6388215" y="180363"/>
            <a:ext cx="6392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PredictionModel</a:t>
            </a:r>
            <a:r>
              <a:rPr lang="en-GB" dirty="0">
                <a:latin typeface="Consolas" panose="020B0609020204030204" pitchFamily="49" charset="0"/>
              </a:rPr>
              <a:t> quality metrics evaluation</a:t>
            </a:r>
          </a:p>
          <a:p>
            <a:r>
              <a:rPr lang="en-GB" dirty="0">
                <a:latin typeface="Consolas" panose="020B0609020204030204" pitchFamily="49" charset="0"/>
              </a:rPr>
              <a:t>------------------------------------------</a:t>
            </a:r>
          </a:p>
          <a:p>
            <a:r>
              <a:rPr lang="en-GB" dirty="0">
                <a:latin typeface="Consolas" panose="020B0609020204030204" pitchFamily="49" charset="0"/>
              </a:rPr>
              <a:t>Accuracy: 94.44%</a:t>
            </a:r>
          </a:p>
          <a:p>
            <a:r>
              <a:rPr lang="en-GB" dirty="0" err="1">
                <a:latin typeface="Consolas" panose="020B0609020204030204" pitchFamily="49" charset="0"/>
              </a:rPr>
              <a:t>Auc</a:t>
            </a:r>
            <a:r>
              <a:rPr lang="en-GB" dirty="0">
                <a:latin typeface="Consolas" panose="020B0609020204030204" pitchFamily="49" charset="0"/>
              </a:rPr>
              <a:t>: 98.77%</a:t>
            </a:r>
          </a:p>
          <a:p>
            <a:r>
              <a:rPr lang="en-GB" dirty="0">
                <a:latin typeface="Consolas" panose="020B0609020204030204" pitchFamily="49" charset="0"/>
              </a:rPr>
              <a:t>F1Score: 94.74%</a:t>
            </a:r>
          </a:p>
        </p:txBody>
      </p:sp>
    </p:spTree>
    <p:extLst>
      <p:ext uri="{BB962C8B-B14F-4D97-AF65-F5344CB8AC3E}">
        <p14:creationId xmlns:p14="http://schemas.microsoft.com/office/powerpoint/2010/main" val="73251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9C44-3BB0-4D58-9C70-55D61A8C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CB90-41FD-4655-BA15-B02C3F16A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34A7-D0FB-4F66-9A08-D3F403EB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D9CBF-995F-41EA-AF02-6E13F4998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Loading and Transforming data in a pipeline</a:t>
            </a:r>
          </a:p>
        </p:txBody>
      </p:sp>
    </p:spTree>
    <p:extLst>
      <p:ext uri="{BB962C8B-B14F-4D97-AF65-F5344CB8AC3E}">
        <p14:creationId xmlns:p14="http://schemas.microsoft.com/office/powerpoint/2010/main" val="2924249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A0F369-7DFE-4A57-889F-2E4CC7B7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Supported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DFF56-AF85-40C5-B549-DB2A4777B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Text (CSV/TSV)</a:t>
            </a:r>
          </a:p>
          <a:p>
            <a:r>
              <a:rPr lang="en-GB" dirty="0"/>
              <a:t>Parquet</a:t>
            </a:r>
          </a:p>
          <a:p>
            <a:pPr algn="just"/>
            <a:r>
              <a:rPr lang="en-GB" dirty="0">
                <a:hlinkClick r:id="rId2"/>
              </a:rPr>
              <a:t>Binary</a:t>
            </a:r>
            <a:endParaRPr lang="en-GB" dirty="0"/>
          </a:p>
          <a:p>
            <a:r>
              <a:rPr lang="en-GB" dirty="0" err="1"/>
              <a:t>IEnumerable</a:t>
            </a:r>
            <a:r>
              <a:rPr lang="en-GB" dirty="0"/>
              <a:t>&lt;</a:t>
            </a:r>
            <a:r>
              <a:rPr lang="el-GR" dirty="0"/>
              <a:t>Τ&gt;</a:t>
            </a:r>
          </a:p>
          <a:p>
            <a:r>
              <a:rPr lang="en-GB" dirty="0"/>
              <a:t>File sets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51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B74573-1894-419D-BEA8-7237C0B9CA16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2977600" y="1364061"/>
            <a:ext cx="2452100" cy="37523"/>
          </a:xfrm>
          <a:prstGeom prst="straightConnector1">
            <a:avLst/>
          </a:prstGeom>
          <a:ln w="50800">
            <a:gradFill flip="none" rotWithShape="1">
              <a:gsLst>
                <a:gs pos="6195">
                  <a:schemeClr val="accent2"/>
                </a:gs>
                <a:gs pos="100000">
                  <a:srgbClr val="002060"/>
                </a:gs>
                <a:gs pos="100000">
                  <a:srgbClr val="002060"/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965B93-1C2B-42D5-A58C-ACC2DDE47D09}"/>
              </a:ext>
            </a:extLst>
          </p:cNvPr>
          <p:cNvCxnSpPr>
            <a:cxnSpLocks/>
          </p:cNvCxnSpPr>
          <p:nvPr/>
        </p:nvCxnSpPr>
        <p:spPr>
          <a:xfrm flipV="1">
            <a:off x="1433285" y="1408732"/>
            <a:ext cx="477063" cy="5163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FA7F22"/>
                </a:gs>
                <a:gs pos="94000">
                  <a:srgbClr val="0078D7"/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9480E53-0D1D-44B0-B456-32AD40C4C821}"/>
              </a:ext>
            </a:extLst>
          </p:cNvPr>
          <p:cNvSpPr/>
          <p:nvPr/>
        </p:nvSpPr>
        <p:spPr>
          <a:xfrm>
            <a:off x="5275349" y="3065787"/>
            <a:ext cx="1727711" cy="1797104"/>
          </a:xfrm>
          <a:prstGeom prst="rect">
            <a:avLst/>
          </a:prstGeom>
          <a:solidFill>
            <a:srgbClr val="00206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b="1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2D7F04-A53A-4DB4-8FC6-1E83B113A5C6}"/>
              </a:ext>
            </a:extLst>
          </p:cNvPr>
          <p:cNvSpPr/>
          <p:nvPr/>
        </p:nvSpPr>
        <p:spPr>
          <a:xfrm>
            <a:off x="1352663" y="3065786"/>
            <a:ext cx="2114287" cy="1791999"/>
          </a:xfrm>
          <a:prstGeom prst="rect">
            <a:avLst/>
          </a:prstGeom>
          <a:solidFill>
            <a:srgbClr val="0078D7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>
              <a:defRPr/>
            </a:pPr>
            <a:endParaRPr lang="en-US" sz="1200" b="1" dirty="0">
              <a:solidFill>
                <a:srgbClr val="FFFFFF"/>
              </a:solidFill>
              <a:latin typeface="Segoe UI"/>
            </a:endParaRPr>
          </a:p>
          <a:p>
            <a:pPr defTabSz="914377">
              <a:defRPr/>
            </a:pPr>
            <a:endParaRPr lang="en-US" sz="1400" dirty="0">
              <a:solidFill>
                <a:srgbClr val="FFFFFF"/>
              </a:solidFill>
              <a:latin typeface="Segoe UI"/>
            </a:endParaRPr>
          </a:p>
          <a:p>
            <a:pPr algn="ctr" defTabSz="914377">
              <a:defRPr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Highly-compatible, targeted improvements,  like last few releases</a:t>
            </a:r>
          </a:p>
          <a:p>
            <a:pPr marL="285744" indent="-285744" defTabSz="914377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D88CD-55E5-447D-BC21-9231C29A8BDB}"/>
              </a:ext>
            </a:extLst>
          </p:cNvPr>
          <p:cNvSpPr txBox="1"/>
          <p:nvPr/>
        </p:nvSpPr>
        <p:spPr>
          <a:xfrm>
            <a:off x="552893" y="5209713"/>
            <a:ext cx="3652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 Framework support </a:t>
            </a:r>
            <a:r>
              <a:rPr lang="en-US" sz="1600" b="1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unchanged</a:t>
            </a:r>
            <a:r>
              <a:rPr lang="en-US" sz="160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(supported for life of Windows)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A6DCF-BCA3-4DD6-8A1A-DC63BED0C053}"/>
              </a:ext>
            </a:extLst>
          </p:cNvPr>
          <p:cNvSpPr txBox="1"/>
          <p:nvPr/>
        </p:nvSpPr>
        <p:spPr>
          <a:xfrm>
            <a:off x="5240597" y="5233903"/>
            <a:ext cx="570975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Side-by-side support</a:t>
            </a:r>
          </a:p>
          <a:p>
            <a:pPr marL="285744" indent="-285744" defTabSz="914377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Self-contained EXEs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AA00FB-E439-414F-AFDE-14EBC0A71510}"/>
              </a:ext>
            </a:extLst>
          </p:cNvPr>
          <p:cNvSpPr/>
          <p:nvPr/>
        </p:nvSpPr>
        <p:spPr>
          <a:xfrm>
            <a:off x="5429701" y="3118707"/>
            <a:ext cx="1380944" cy="378524"/>
          </a:xfrm>
          <a:prstGeom prst="roundRect">
            <a:avLst/>
          </a:prstGeom>
          <a:solidFill>
            <a:srgbClr val="0078D7"/>
          </a:solidFill>
          <a:ln w="10795">
            <a:solidFill>
              <a:srgbClr val="005E5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>
                <a:solidFill>
                  <a:srgbClr val="FFFFFF"/>
                </a:solidFill>
                <a:latin typeface="Segoe UI"/>
              </a:rPr>
              <a:t>UWP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C982B8-128E-48D2-94D6-5B45510484BF}"/>
              </a:ext>
            </a:extLst>
          </p:cNvPr>
          <p:cNvSpPr/>
          <p:nvPr/>
        </p:nvSpPr>
        <p:spPr>
          <a:xfrm>
            <a:off x="5273582" y="2463143"/>
            <a:ext cx="1735871" cy="2395487"/>
          </a:xfrm>
          <a:prstGeom prst="rect">
            <a:avLst/>
          </a:prstGeom>
          <a:noFill/>
          <a:ln w="1079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defTabSz="914377">
              <a:lnSpc>
                <a:spcPct val="150000"/>
              </a:lnSpc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    </a:t>
            </a:r>
          </a:p>
          <a:p>
            <a:pPr algn="ctr" defTabSz="914377"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Windows-only</a:t>
            </a:r>
            <a:endParaRPr lang="en-US" sz="1600" dirty="0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54" name="Picture 5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05ABFBF-E31D-4887-A62B-DF5A6D708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9" y="2623811"/>
            <a:ext cx="235419" cy="25091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2C3CF1F-67A4-4843-8F64-0FAEB3D1BC4F}"/>
              </a:ext>
            </a:extLst>
          </p:cNvPr>
          <p:cNvSpPr/>
          <p:nvPr/>
        </p:nvSpPr>
        <p:spPr>
          <a:xfrm>
            <a:off x="8371959" y="3066629"/>
            <a:ext cx="1280160" cy="1790307"/>
          </a:xfrm>
          <a:prstGeom prst="rect">
            <a:avLst/>
          </a:prstGeom>
          <a:solidFill>
            <a:srgbClr val="008272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>
              <a:defRPr/>
            </a:pPr>
            <a:r>
              <a:rPr lang="en-US" sz="1200" b="1" dirty="0">
                <a:solidFill>
                  <a:srgbClr val="FFFFFF"/>
                </a:solidFill>
                <a:latin typeface="Segoe UI"/>
              </a:rPr>
              <a:t>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4F15FE-3A7B-4E6D-88E1-CD23180BD063}"/>
              </a:ext>
            </a:extLst>
          </p:cNvPr>
          <p:cNvSpPr/>
          <p:nvPr/>
        </p:nvSpPr>
        <p:spPr>
          <a:xfrm>
            <a:off x="7089205" y="3069171"/>
            <a:ext cx="1280160" cy="179030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377">
              <a:defRPr/>
            </a:pPr>
            <a:r>
              <a:rPr lang="en-US" sz="1200" b="1">
                <a:solidFill>
                  <a:srgbClr val="FFFFFF"/>
                </a:solidFill>
                <a:latin typeface="Segoe UI"/>
              </a:rPr>
              <a:t>WEB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F91F48F-2CCF-40C0-B869-F2D27AB9FD1A}"/>
              </a:ext>
            </a:extLst>
          </p:cNvPr>
          <p:cNvSpPr/>
          <p:nvPr/>
        </p:nvSpPr>
        <p:spPr>
          <a:xfrm>
            <a:off x="7169155" y="3755303"/>
            <a:ext cx="1118125" cy="497048"/>
          </a:xfrm>
          <a:prstGeom prst="roundRect">
            <a:avLst/>
          </a:prstGeom>
          <a:solidFill>
            <a:srgbClr val="FA7F22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ASP.NET Core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97E17CF-27B2-46DC-9EC4-A2A04CC2ED0F}"/>
              </a:ext>
            </a:extLst>
          </p:cNvPr>
          <p:cNvSpPr/>
          <p:nvPr/>
        </p:nvSpPr>
        <p:spPr>
          <a:xfrm>
            <a:off x="8446181" y="3771941"/>
            <a:ext cx="1124656" cy="465948"/>
          </a:xfrm>
          <a:prstGeom prst="roundRect">
            <a:avLst/>
          </a:prstGeom>
          <a:solidFill>
            <a:srgbClr val="005E52"/>
          </a:solidFill>
          <a:ln w="10795">
            <a:solidFill>
              <a:srgbClr val="005E5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EF 6</a:t>
            </a:r>
          </a:p>
          <a:p>
            <a:pPr algn="ctr" defTabSz="914377"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EF Core</a:t>
            </a:r>
          </a:p>
        </p:txBody>
      </p:sp>
      <p:pic>
        <p:nvPicPr>
          <p:cNvPr id="45" name="Picture 4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68A71F0-19E1-4D49-B5F1-A1E162058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616" y="2565364"/>
            <a:ext cx="308221" cy="328515"/>
          </a:xfrm>
          <a:prstGeom prst="rect">
            <a:avLst/>
          </a:prstGeom>
        </p:spPr>
      </p:pic>
      <p:pic>
        <p:nvPicPr>
          <p:cNvPr id="46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1343F01-DA9E-44C0-9CDC-2697FB3B7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602" y="2562694"/>
            <a:ext cx="256855" cy="273767"/>
          </a:xfrm>
          <a:prstGeom prst="rect">
            <a:avLst/>
          </a:prstGeom>
        </p:spPr>
      </p:pic>
      <p:pic>
        <p:nvPicPr>
          <p:cNvPr id="48" name="Picture 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6B6B6F8-A731-4E84-9FFD-358E25B13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180" y="2590938"/>
            <a:ext cx="235419" cy="25091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A6CDE66-EB69-422F-B11F-B57430E0A9FC}"/>
              </a:ext>
            </a:extLst>
          </p:cNvPr>
          <p:cNvSpPr/>
          <p:nvPr/>
        </p:nvSpPr>
        <p:spPr>
          <a:xfrm>
            <a:off x="9661051" y="3069171"/>
            <a:ext cx="1289304" cy="17903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377">
              <a:defRPr/>
            </a:pPr>
            <a:r>
              <a:rPr lang="en-US" sz="1200" b="1">
                <a:solidFill>
                  <a:srgbClr val="FFFFFF"/>
                </a:solidFill>
                <a:latin typeface="Segoe UI"/>
              </a:rPr>
              <a:t>AI/ML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8268190-15F0-48C7-B345-31099C1AA9CC}"/>
              </a:ext>
            </a:extLst>
          </p:cNvPr>
          <p:cNvSpPr/>
          <p:nvPr/>
        </p:nvSpPr>
        <p:spPr>
          <a:xfrm>
            <a:off x="9737612" y="3822321"/>
            <a:ext cx="1136181" cy="341112"/>
          </a:xfrm>
          <a:prstGeom prst="round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ML.NET</a:t>
            </a:r>
          </a:p>
        </p:txBody>
      </p:sp>
      <p:sp>
        <p:nvSpPr>
          <p:cNvPr id="33" name="Rectangle: Rounded Corners 34">
            <a:extLst>
              <a:ext uri="{FF2B5EF4-FFF2-40B4-BE49-F238E27FC236}">
                <a16:creationId xmlns:a16="http://schemas.microsoft.com/office/drawing/2014/main" id="{E621BE2C-D87E-7641-8ECD-39A5B9DEE4D4}"/>
              </a:ext>
            </a:extLst>
          </p:cNvPr>
          <p:cNvSpPr/>
          <p:nvPr/>
        </p:nvSpPr>
        <p:spPr>
          <a:xfrm>
            <a:off x="5418337" y="3687452"/>
            <a:ext cx="1380944" cy="378523"/>
          </a:xfrm>
          <a:prstGeom prst="roundRect">
            <a:avLst/>
          </a:prstGeom>
          <a:solidFill>
            <a:srgbClr val="0078D7"/>
          </a:solidFill>
          <a:ln w="10795">
            <a:solidFill>
              <a:srgbClr val="005E5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WPF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8CE2D-44CB-1F44-BD1E-80496D1F09A7}"/>
              </a:ext>
            </a:extLst>
          </p:cNvPr>
          <p:cNvSpPr txBox="1"/>
          <p:nvPr/>
        </p:nvSpPr>
        <p:spPr>
          <a:xfrm>
            <a:off x="4985137" y="1860663"/>
            <a:ext cx="63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b="1" u="sng">
                <a:solidFill>
                  <a:srgbClr val="505050"/>
                </a:solidFill>
                <a:latin typeface="Segoe UI"/>
              </a:rPr>
              <a:t>.NET Core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0DD0D-B840-0544-B77B-2719D6AF62FC}"/>
              </a:ext>
            </a:extLst>
          </p:cNvPr>
          <p:cNvSpPr txBox="1"/>
          <p:nvPr/>
        </p:nvSpPr>
        <p:spPr>
          <a:xfrm>
            <a:off x="1170924" y="1878822"/>
            <a:ext cx="254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b="1" u="sng">
                <a:solidFill>
                  <a:srgbClr val="505050"/>
                </a:solidFill>
                <a:latin typeface="Segoe UI"/>
              </a:rPr>
              <a:t>.NET Framework 4.8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7309AA-0DF8-454A-BC44-8B6D36BA6C6B}"/>
              </a:ext>
            </a:extLst>
          </p:cNvPr>
          <p:cNvSpPr/>
          <p:nvPr/>
        </p:nvSpPr>
        <p:spPr>
          <a:xfrm>
            <a:off x="1352664" y="4861956"/>
            <a:ext cx="9597691" cy="317451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.NET STANDARD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989D8F-D469-4C58-B40A-5CCF4CA4FE1C}"/>
              </a:ext>
            </a:extLst>
          </p:cNvPr>
          <p:cNvSpPr/>
          <p:nvPr/>
        </p:nvSpPr>
        <p:spPr>
          <a:xfrm>
            <a:off x="7089206" y="2462296"/>
            <a:ext cx="3861149" cy="2397181"/>
          </a:xfrm>
          <a:prstGeom prst="rect">
            <a:avLst/>
          </a:prstGeom>
          <a:noFill/>
          <a:ln w="1079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defTabSz="914377">
              <a:lnSpc>
                <a:spcPct val="150000"/>
              </a:lnSpc>
              <a:defRPr/>
            </a:pPr>
            <a:br>
              <a:rPr lang="en-US" sz="1600">
                <a:solidFill>
                  <a:srgbClr val="505050"/>
                </a:solidFill>
                <a:latin typeface="Segoe UI"/>
              </a:rPr>
            </a:br>
            <a:endParaRPr lang="en-US" sz="1600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91BB5F-C214-4A15-A472-16F10CAD87D9}"/>
              </a:ext>
            </a:extLst>
          </p:cNvPr>
          <p:cNvGrpSpPr/>
          <p:nvPr/>
        </p:nvGrpSpPr>
        <p:grpSpPr>
          <a:xfrm>
            <a:off x="434240" y="937206"/>
            <a:ext cx="999045" cy="953377"/>
            <a:chOff x="938885" y="647952"/>
            <a:chExt cx="821946" cy="82172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E8A79F0-79D9-4D63-9005-1F6999A6806A}"/>
                </a:ext>
              </a:extLst>
            </p:cNvPr>
            <p:cNvSpPr/>
            <p:nvPr/>
          </p:nvSpPr>
          <p:spPr>
            <a:xfrm>
              <a:off x="939109" y="647952"/>
              <a:ext cx="821722" cy="821722"/>
            </a:xfrm>
            <a:prstGeom prst="ellipse">
              <a:avLst/>
            </a:prstGeom>
            <a:solidFill>
              <a:srgbClr val="FA7F22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CB5501-13E6-45E5-A15A-5D8B30BDEBE4}"/>
                </a:ext>
              </a:extLst>
            </p:cNvPr>
            <p:cNvSpPr txBox="1"/>
            <p:nvPr/>
          </p:nvSpPr>
          <p:spPr>
            <a:xfrm>
              <a:off x="938885" y="852413"/>
              <a:ext cx="814253" cy="397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Existing App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783724-8A6C-4E21-878D-BD1D4840A42C}"/>
              </a:ext>
            </a:extLst>
          </p:cNvPr>
          <p:cNvGrpSpPr/>
          <p:nvPr/>
        </p:nvGrpSpPr>
        <p:grpSpPr>
          <a:xfrm>
            <a:off x="1910347" y="925775"/>
            <a:ext cx="1067253" cy="944046"/>
            <a:chOff x="2055320" y="635013"/>
            <a:chExt cx="860302" cy="821722"/>
          </a:xfrm>
          <a:solidFill>
            <a:srgbClr val="0078D7"/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ED51C05-B590-4F6E-84E9-694A199671F4}"/>
                </a:ext>
              </a:extLst>
            </p:cNvPr>
            <p:cNvSpPr/>
            <p:nvPr/>
          </p:nvSpPr>
          <p:spPr>
            <a:xfrm>
              <a:off x="2080581" y="635013"/>
              <a:ext cx="821722" cy="8217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DD97EB3-4A5F-443D-9590-6667D7A41478}"/>
                </a:ext>
              </a:extLst>
            </p:cNvPr>
            <p:cNvSpPr txBox="1"/>
            <p:nvPr/>
          </p:nvSpPr>
          <p:spPr>
            <a:xfrm>
              <a:off x="2055320" y="755309"/>
              <a:ext cx="860302" cy="522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Highly compatible updates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CEEE13-974A-4A26-A00F-B55D58EA4C7F}"/>
              </a:ext>
            </a:extLst>
          </p:cNvPr>
          <p:cNvGrpSpPr/>
          <p:nvPr/>
        </p:nvGrpSpPr>
        <p:grpSpPr>
          <a:xfrm>
            <a:off x="5429700" y="898002"/>
            <a:ext cx="1203968" cy="1004309"/>
            <a:chOff x="8782728" y="628702"/>
            <a:chExt cx="949729" cy="821722"/>
          </a:xfrm>
          <a:solidFill>
            <a:srgbClr val="008272"/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BF50027-5488-4544-BEB5-3601457524C8}"/>
                </a:ext>
              </a:extLst>
            </p:cNvPr>
            <p:cNvSpPr/>
            <p:nvPr/>
          </p:nvSpPr>
          <p:spPr>
            <a:xfrm>
              <a:off x="8841132" y="628702"/>
              <a:ext cx="821722" cy="8217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0AD7103-47C9-4A44-A815-FC1B4DA90AED}"/>
                </a:ext>
              </a:extLst>
            </p:cNvPr>
            <p:cNvSpPr txBox="1"/>
            <p:nvPr/>
          </p:nvSpPr>
          <p:spPr>
            <a:xfrm>
              <a:off x="8782728" y="725954"/>
              <a:ext cx="949729" cy="629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Install .NET Core updates per your </a:t>
              </a:r>
            </a:p>
            <a:p>
              <a:pPr algn="ctr" defTabSz="914377">
                <a:defRPr/>
              </a:pPr>
              <a:r>
                <a:rPr lang="en-US" sz="11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needs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1412900-DDDE-4AC0-BABC-7C7DA8BC507A}"/>
              </a:ext>
            </a:extLst>
          </p:cNvPr>
          <p:cNvSpPr txBox="1"/>
          <p:nvPr/>
        </p:nvSpPr>
        <p:spPr>
          <a:xfrm>
            <a:off x="4969673" y="375324"/>
            <a:ext cx="6272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000" dirty="0">
                <a:solidFill>
                  <a:srgbClr val="7030A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Modernize Desktop Apps with .NET Core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E11124-5C9F-47F0-AC9A-9CEE613484C3}"/>
              </a:ext>
            </a:extLst>
          </p:cNvPr>
          <p:cNvSpPr/>
          <p:nvPr/>
        </p:nvSpPr>
        <p:spPr>
          <a:xfrm>
            <a:off x="1357952" y="2468630"/>
            <a:ext cx="2108997" cy="2388959"/>
          </a:xfrm>
          <a:prstGeom prst="rect">
            <a:avLst/>
          </a:prstGeom>
          <a:noFill/>
          <a:ln w="1079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defTabSz="914377">
              <a:lnSpc>
                <a:spcPct val="150000"/>
              </a:lnSpc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    </a:t>
            </a:r>
          </a:p>
          <a:p>
            <a:pPr algn="ctr" defTabSz="914377"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Windows-only</a:t>
            </a:r>
            <a:endParaRPr lang="en-US" sz="1600" dirty="0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63" name="Picture 6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B0FC5D-CF80-40CD-A3A4-8B3D92569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53" y="2613646"/>
            <a:ext cx="235419" cy="2509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2BD24-91FC-4A0A-A7A2-3130FCAF29FD}"/>
              </a:ext>
            </a:extLst>
          </p:cNvPr>
          <p:cNvSpPr txBox="1"/>
          <p:nvPr/>
        </p:nvSpPr>
        <p:spPr>
          <a:xfrm>
            <a:off x="7079241" y="2843532"/>
            <a:ext cx="3881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100">
                <a:solidFill>
                  <a:srgbClr val="505050"/>
                </a:solidFill>
                <a:latin typeface="Segoe UI"/>
              </a:rPr>
              <a:t>Cross-platform</a:t>
            </a:r>
          </a:p>
        </p:txBody>
      </p:sp>
      <p:sp>
        <p:nvSpPr>
          <p:cNvPr id="49" name="Rectangle: Rounded Corners 34">
            <a:extLst>
              <a:ext uri="{FF2B5EF4-FFF2-40B4-BE49-F238E27FC236}">
                <a16:creationId xmlns:a16="http://schemas.microsoft.com/office/drawing/2014/main" id="{3375C3A8-BE95-4828-870C-61770417A595}"/>
              </a:ext>
            </a:extLst>
          </p:cNvPr>
          <p:cNvSpPr/>
          <p:nvPr/>
        </p:nvSpPr>
        <p:spPr>
          <a:xfrm>
            <a:off x="5429700" y="4256195"/>
            <a:ext cx="1380944" cy="483272"/>
          </a:xfrm>
          <a:prstGeom prst="roundRect">
            <a:avLst/>
          </a:prstGeom>
          <a:solidFill>
            <a:srgbClr val="0078D7"/>
          </a:solidFill>
          <a:ln w="10795">
            <a:solidFill>
              <a:srgbClr val="005E5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Windows Forms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EA4AA-E215-443F-8021-2362E8DABE27}"/>
              </a:ext>
            </a:extLst>
          </p:cNvPr>
          <p:cNvSpPr txBox="1"/>
          <p:nvPr/>
        </p:nvSpPr>
        <p:spPr>
          <a:xfrm>
            <a:off x="330021" y="375324"/>
            <a:ext cx="4158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000" dirty="0">
                <a:solidFill>
                  <a:srgbClr val="7030A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Update .NET Framework Apps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B98794-47E0-41A2-95B6-54677084C2F4}"/>
              </a:ext>
            </a:extLst>
          </p:cNvPr>
          <p:cNvCxnSpPr>
            <a:cxnSpLocks/>
          </p:cNvCxnSpPr>
          <p:nvPr/>
        </p:nvCxnSpPr>
        <p:spPr>
          <a:xfrm>
            <a:off x="4353772" y="937206"/>
            <a:ext cx="0" cy="529799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79D37-0BE2-4A4A-8DED-D8C3E8EA9B48}"/>
              </a:ext>
            </a:extLst>
          </p:cNvPr>
          <p:cNvSpPr/>
          <p:nvPr/>
        </p:nvSpPr>
        <p:spPr>
          <a:xfrm>
            <a:off x="1352664" y="6235199"/>
            <a:ext cx="9597691" cy="584775"/>
          </a:xfrm>
          <a:prstGeom prst="rect">
            <a:avLst/>
          </a:prstGeom>
          <a:solidFill>
            <a:srgbClr val="7030A0"/>
          </a:solidFill>
          <a:ln w="190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XAML Islands - WinForms &amp; WPF apps can host UWP controls</a:t>
            </a:r>
          </a:p>
          <a:p>
            <a:pPr marL="285744" indent="-285744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Full access to Windows 10 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1139E0-5001-4A1F-900D-411F498ACBD3}"/>
              </a:ext>
            </a:extLst>
          </p:cNvPr>
          <p:cNvSpPr txBox="1"/>
          <p:nvPr/>
        </p:nvSpPr>
        <p:spPr>
          <a:xfrm>
            <a:off x="8051804" y="6250818"/>
            <a:ext cx="325378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 IN BOTH FXs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86B4-0BF8-45CD-B74B-7386CACA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flat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CCD1A-B4FA-43F5-9B2A-5FCBCE66F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no database or storage engine Data is written arbitrarily to disc</a:t>
            </a:r>
          </a:p>
          <a:p>
            <a:endParaRPr lang="en-GB" dirty="0"/>
          </a:p>
          <a:p>
            <a:r>
              <a:rPr lang="en-GB" dirty="0"/>
              <a:t>Format errors</a:t>
            </a:r>
          </a:p>
          <a:p>
            <a:pPr lvl="1"/>
            <a:r>
              <a:rPr lang="en-GB" dirty="0"/>
              <a:t>Caused by bug</a:t>
            </a:r>
          </a:p>
          <a:p>
            <a:pPr lvl="1"/>
            <a:r>
              <a:rPr lang="en-GB" dirty="0"/>
              <a:t>Caused by error</a:t>
            </a:r>
          </a:p>
          <a:p>
            <a:pPr lvl="1"/>
            <a:endParaRPr lang="en-GB" dirty="0"/>
          </a:p>
          <a:p>
            <a:r>
              <a:rPr lang="en-GB" dirty="0"/>
              <a:t>Inefficiencies</a:t>
            </a:r>
          </a:p>
          <a:p>
            <a:pPr lvl="1"/>
            <a:r>
              <a:rPr lang="en-GB" dirty="0"/>
              <a:t>Compression an afterthought</a:t>
            </a:r>
          </a:p>
          <a:p>
            <a:pPr lvl="1"/>
            <a:r>
              <a:rPr lang="en-GB" dirty="0"/>
              <a:t>GZIP </a:t>
            </a:r>
            <a:r>
              <a:rPr lang="en-GB" dirty="0" err="1"/>
              <a:t>splittable</a:t>
            </a:r>
            <a:r>
              <a:rPr lang="en-GB" dirty="0"/>
              <a:t> problem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683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3CDD-92B4-435B-9240-C8C76F70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problems with flat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55860-E2A9-4B8E-94A8-49B5C3D5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Access errors</a:t>
            </a:r>
          </a:p>
          <a:p>
            <a:pPr lvl="1"/>
            <a:r>
              <a:rPr lang="en-GB" dirty="0"/>
              <a:t>Mutability </a:t>
            </a:r>
          </a:p>
          <a:p>
            <a:pPr lvl="1"/>
            <a:r>
              <a:rPr lang="en-GB" dirty="0" err="1"/>
              <a:t>Variablity</a:t>
            </a:r>
            <a:r>
              <a:rPr lang="en-GB" dirty="0"/>
              <a:t> between files in a </a:t>
            </a:r>
            <a:r>
              <a:rPr lang="en-GB" dirty="0" err="1"/>
              <a:t>fileset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r>
              <a:rPr lang="en-GB" dirty="0"/>
              <a:t>Naivety</a:t>
            </a:r>
          </a:p>
          <a:p>
            <a:pPr lvl="1"/>
            <a:r>
              <a:rPr lang="en-GB" dirty="0"/>
              <a:t>Just because brute force scanning is possible doesn’t mean it’s optimal</a:t>
            </a:r>
          </a:p>
          <a:p>
            <a:pPr lvl="1"/>
            <a:r>
              <a:rPr lang="en-GB" dirty="0"/>
              <a:t>Predicate Push-Down</a:t>
            </a:r>
          </a:p>
          <a:p>
            <a:pPr lvl="1"/>
            <a:r>
              <a:rPr lang="en-GB" dirty="0"/>
              <a:t>Partitioning</a:t>
            </a:r>
          </a:p>
        </p:txBody>
      </p:sp>
    </p:spTree>
    <p:extLst>
      <p:ext uri="{BB962C8B-B14F-4D97-AF65-F5344CB8AC3E}">
        <p14:creationId xmlns:p14="http://schemas.microsoft.com/office/powerpoint/2010/main" val="1825409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4E67-BA7D-4B4D-82B5-649AF87D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Parquet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856E0-971B-4381-8A25-9FD2B824B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Apache Parque is a file format, primarily driven from Hadoop Ecosystem, particularly loved by Spark</a:t>
            </a:r>
          </a:p>
          <a:p>
            <a:r>
              <a:rPr lang="en-GB" dirty="0"/>
              <a:t>Columnar format</a:t>
            </a:r>
          </a:p>
          <a:p>
            <a:endParaRPr lang="en-GB" dirty="0"/>
          </a:p>
          <a:p>
            <a:r>
              <a:rPr lang="en-GB" dirty="0"/>
              <a:t>Block</a:t>
            </a:r>
          </a:p>
          <a:p>
            <a:pPr lvl="1"/>
            <a:r>
              <a:rPr lang="en-GB" dirty="0"/>
              <a:t>File</a:t>
            </a:r>
          </a:p>
          <a:p>
            <a:pPr lvl="2"/>
            <a:r>
              <a:rPr lang="en-GB" dirty="0"/>
              <a:t>Row Group</a:t>
            </a:r>
          </a:p>
          <a:p>
            <a:pPr lvl="3"/>
            <a:r>
              <a:rPr lang="en-GB" dirty="0"/>
              <a:t>Column Chunk</a:t>
            </a:r>
          </a:p>
          <a:p>
            <a:pPr lvl="4"/>
            <a:r>
              <a:rPr lang="en-GB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339956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2B63-C438-4C07-8460-DDC7609C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Designed for Data(!)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61A95-C574-42C7-9452-C09486DE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Schemas consistent through file</a:t>
            </a:r>
          </a:p>
          <a:p>
            <a:r>
              <a:rPr lang="en-GB" dirty="0"/>
              <a:t>Held at the end so can be quickly </a:t>
            </a:r>
            <a:r>
              <a:rPr lang="en-GB" dirty="0" err="1"/>
              <a:t>seeked</a:t>
            </a:r>
            <a:endParaRPr lang="en-GB" dirty="0"/>
          </a:p>
          <a:p>
            <a:endParaRPr lang="en-GB" dirty="0"/>
          </a:p>
          <a:p>
            <a:r>
              <a:rPr lang="en-GB" dirty="0"/>
              <a:t>By Convention: WRITE ONCE</a:t>
            </a:r>
          </a:p>
          <a:p>
            <a:endParaRPr lang="en-GB" dirty="0"/>
          </a:p>
          <a:p>
            <a:r>
              <a:rPr lang="en-GB" dirty="0"/>
              <a:t>Parallelism:</a:t>
            </a:r>
          </a:p>
          <a:p>
            <a:pPr lvl="1"/>
            <a:r>
              <a:rPr lang="en-GB" dirty="0"/>
              <a:t>Partition workload by File or Row Group</a:t>
            </a:r>
          </a:p>
          <a:p>
            <a:pPr lvl="1"/>
            <a:r>
              <a:rPr lang="en-GB" dirty="0"/>
              <a:t>Read data by column chunk</a:t>
            </a:r>
          </a:p>
          <a:p>
            <a:pPr lvl="1"/>
            <a:r>
              <a:rPr lang="en-GB" dirty="0"/>
              <a:t>Compress per Page</a:t>
            </a:r>
          </a:p>
        </p:txBody>
      </p:sp>
    </p:spTree>
    <p:extLst>
      <p:ext uri="{BB962C8B-B14F-4D97-AF65-F5344CB8AC3E}">
        <p14:creationId xmlns:p14="http://schemas.microsoft.com/office/powerpoint/2010/main" val="3293261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DAF9-C223-4614-B97A-365CB6E1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Parquet.NET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0F0C6-CE8F-4162-9F97-25DD8230C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Until recently no approach available to .NET</a:t>
            </a:r>
          </a:p>
          <a:p>
            <a:pPr lvl="1"/>
            <a:r>
              <a:rPr lang="en-GB" dirty="0"/>
              <a:t>Leading to System.IO to write arbitrary data and then requiring data engineering to sort the data out</a:t>
            </a:r>
          </a:p>
          <a:p>
            <a:pPr lvl="1"/>
            <a:endParaRPr lang="en-GB" dirty="0"/>
          </a:p>
          <a:p>
            <a:r>
              <a:rPr lang="en-GB" dirty="0"/>
              <a:t>Libraries for </a:t>
            </a:r>
            <a:r>
              <a:rPr lang="en-GB" dirty="0" err="1"/>
              <a:t>cpp</a:t>
            </a:r>
            <a:r>
              <a:rPr lang="en-GB" dirty="0"/>
              <a:t> can be used</a:t>
            </a:r>
          </a:p>
          <a:p>
            <a:pPr lvl="1"/>
            <a:r>
              <a:rPr lang="en-GB" dirty="0"/>
              <a:t>Implementation by G-Research called </a:t>
            </a:r>
            <a:r>
              <a:rPr lang="en-GB" dirty="0" err="1"/>
              <a:t>ParquetSharp</a:t>
            </a:r>
            <a:r>
              <a:rPr lang="en-GB" dirty="0"/>
              <a:t> uses </a:t>
            </a:r>
            <a:r>
              <a:rPr lang="en-GB" dirty="0" err="1"/>
              <a:t>Pinvoke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 full .NET Core implementation is Parquet.NET</a:t>
            </a:r>
          </a:p>
          <a:p>
            <a:pPr lvl="1"/>
            <a:r>
              <a:rPr lang="en-GB" dirty="0">
                <a:hlinkClick r:id="rId2"/>
              </a:rPr>
              <a:t>https://github.com/elastacloud/parquet-dotnet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518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f00">
            <a:extLst>
              <a:ext uri="{FF2B5EF4-FFF2-40B4-BE49-F238E27FC236}">
                <a16:creationId xmlns:a16="http://schemas.microsoft.com/office/drawing/2014/main" id="{178192B9-1BD4-4AF4-B573-651A2CDD4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347788"/>
            <a:ext cx="939165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236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AEF2-2D06-4148-9DD4-84E32531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Parq</a:t>
            </a:r>
            <a:r>
              <a:rPr lang="en-GB" dirty="0"/>
              <a:t>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061F-4A9E-4E59-8823-E1CAF5ECC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End to end tooling for .NET </a:t>
            </a:r>
            <a:r>
              <a:rPr lang="en-GB" dirty="0" err="1"/>
              <a:t>devs</a:t>
            </a:r>
            <a:r>
              <a:rPr lang="en-GB" dirty="0"/>
              <a:t> on a platform they’re familiar with. </a:t>
            </a:r>
          </a:p>
          <a:p>
            <a:endParaRPr lang="en-GB" dirty="0"/>
          </a:p>
          <a:p>
            <a:r>
              <a:rPr lang="en-GB" dirty="0"/>
              <a:t>Uses dotnet global tooling</a:t>
            </a:r>
          </a:p>
        </p:txBody>
      </p:sp>
    </p:spTree>
    <p:extLst>
      <p:ext uri="{BB962C8B-B14F-4D97-AF65-F5344CB8AC3E}">
        <p14:creationId xmlns:p14="http://schemas.microsoft.com/office/powerpoint/2010/main" val="2836877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9FF-C4B0-4B78-A602-F2A1E537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99656-5031-4AC5-9187-3BB55960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Arrow.NET</a:t>
            </a:r>
          </a:p>
        </p:txBody>
      </p:sp>
    </p:spTree>
    <p:extLst>
      <p:ext uri="{BB962C8B-B14F-4D97-AF65-F5344CB8AC3E}">
        <p14:creationId xmlns:p14="http://schemas.microsoft.com/office/powerpoint/2010/main" val="35632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CE94-B139-439B-8770-C9D0677C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of Parquet.NET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164CC-9D1B-485A-8E0B-3B8C7221A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223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F2C5-EA84-430E-8C05-9BDCC1D0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542D3-F532-4C23-9D6D-20FF5F2E2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2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AAB1-FB2F-438F-8057-23FFFF8A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83756-9A34-4CA6-AEBB-D043C0949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442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39C177-AC92-43E5-9073-3EDB885B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regression?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E3C85-80AA-4DBD-A2AD-22A6579A7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Supervised Machine Learning</a:t>
            </a:r>
          </a:p>
          <a:p>
            <a:r>
              <a:rPr lang="en-GB" dirty="0"/>
              <a:t>Features go to a Label</a:t>
            </a:r>
          </a:p>
          <a:p>
            <a:r>
              <a:rPr lang="en-GB" dirty="0"/>
              <a:t>Label is a “real value” not a categorical like in classification</a:t>
            </a:r>
          </a:p>
          <a:p>
            <a:endParaRPr lang="en-GB" dirty="0"/>
          </a:p>
          <a:p>
            <a:r>
              <a:rPr lang="en-GB" dirty="0"/>
              <a:t>Regression algorithms generate weights for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991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6F73A-E5E9-4796-879F-99D5AD0D9F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15" y="782524"/>
            <a:ext cx="7068219" cy="4991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130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ACCC5-B411-4FF1-A3B8-3CEC1EC8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426"/>
            <a:ext cx="12192000" cy="5926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0B2BE2-F85D-4333-94C4-1B2DBB673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17169"/>
            <a:ext cx="12192000" cy="4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41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3EF975-264A-4829-A26D-ACDFB19C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with RMS and r</a:t>
            </a:r>
            <a:r>
              <a:rPr lang="en-GB" baseline="30000" dirty="0"/>
              <a:t>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048BAE-2810-4939-8DAB-09E6311D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 through of r2 &amp; RMSE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F2E37-E531-43CD-8A73-B7EED7DE3646}"/>
              </a:ext>
            </a:extLst>
          </p:cNvPr>
          <p:cNvSpPr/>
          <p:nvPr/>
        </p:nvSpPr>
        <p:spPr>
          <a:xfrm>
            <a:off x="7162090" y="300861"/>
            <a:ext cx="54384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Rms</a:t>
            </a:r>
            <a:r>
              <a:rPr lang="en-GB" dirty="0">
                <a:latin typeface="Consolas" panose="020B0609020204030204" pitchFamily="49" charset="0"/>
              </a:rPr>
              <a:t> = 3.30299146626885</a:t>
            </a:r>
          </a:p>
          <a:p>
            <a:r>
              <a:rPr lang="en-GB" dirty="0" err="1">
                <a:latin typeface="Consolas" panose="020B0609020204030204" pitchFamily="49" charset="0"/>
              </a:rPr>
              <a:t>RSquared</a:t>
            </a:r>
            <a:r>
              <a:rPr lang="en-GB" dirty="0">
                <a:latin typeface="Consolas" panose="020B0609020204030204" pitchFamily="49" charset="0"/>
              </a:rPr>
              <a:t> = 0.885729301000846</a:t>
            </a:r>
          </a:p>
          <a:p>
            <a:r>
              <a:rPr lang="en-GB" dirty="0">
                <a:latin typeface="Consolas" panose="020B0609020204030204" pitchFamily="49" charset="0"/>
              </a:rPr>
              <a:t>Predicted fare: 31.14972, actual fare: 29.5</a:t>
            </a:r>
          </a:p>
        </p:txBody>
      </p:sp>
    </p:spTree>
    <p:extLst>
      <p:ext uri="{BB962C8B-B14F-4D97-AF65-F5344CB8AC3E}">
        <p14:creationId xmlns:p14="http://schemas.microsoft.com/office/powerpoint/2010/main" val="1222496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122DD-EF5F-409F-A169-D32586F8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63AA7-DDC3-4EB6-BE6F-3A695A9D7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of the Iris petal detector</a:t>
            </a:r>
          </a:p>
        </p:txBody>
      </p:sp>
    </p:spTree>
    <p:extLst>
      <p:ext uri="{BB962C8B-B14F-4D97-AF65-F5344CB8AC3E}">
        <p14:creationId xmlns:p14="http://schemas.microsoft.com/office/powerpoint/2010/main" val="2232303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8A0A-B77C-4FA0-9007-77873052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BAD6-C3A1-4A5B-9891-4DAACA46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to generate groups or clusters of similarities</a:t>
            </a:r>
          </a:p>
          <a:p>
            <a:r>
              <a:rPr lang="en-GB" dirty="0"/>
              <a:t>Identify relationships that are not evident to humans</a:t>
            </a:r>
          </a:p>
          <a:p>
            <a:r>
              <a:rPr lang="en-GB" dirty="0"/>
              <a:t>Examples may be:</a:t>
            </a:r>
          </a:p>
          <a:p>
            <a:pPr lvl="1"/>
            <a:r>
              <a:rPr lang="en-GB" dirty="0"/>
              <a:t>Who is a VIP customer?</a:t>
            </a:r>
          </a:p>
          <a:p>
            <a:pPr lvl="1"/>
            <a:r>
              <a:rPr lang="en-GB" dirty="0"/>
              <a:t>Who is cheating in a game?</a:t>
            </a:r>
          </a:p>
          <a:p>
            <a:pPr lvl="1"/>
            <a:r>
              <a:rPr lang="en-GB" dirty="0"/>
              <a:t>How many people are likely to drop out of class?</a:t>
            </a:r>
          </a:p>
          <a:p>
            <a:pPr lvl="1"/>
            <a:r>
              <a:rPr lang="en-GB" dirty="0"/>
              <a:t>Which components in manufacturing are likely </a:t>
            </a:r>
            <a:r>
              <a:rPr lang="en-GB"/>
              <a:t>to fail?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557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11D7-4B12-4416-A242-58FBF72E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Operationalization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40F6E-1A73-455E-940F-AF3E36E28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Loading and not Training</a:t>
            </a:r>
          </a:p>
        </p:txBody>
      </p:sp>
    </p:spTree>
    <p:extLst>
      <p:ext uri="{BB962C8B-B14F-4D97-AF65-F5344CB8AC3E}">
        <p14:creationId xmlns:p14="http://schemas.microsoft.com/office/powerpoint/2010/main" val="157761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D106-CA86-4515-AA30-98EC10C6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06501-3241-4DA3-B4A3-949EC0E3A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838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6991-9114-4BC6-8649-87D314D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Interoperability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0940B-0A29-4DB3-A28C-CC8DF7686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Loading trained models from other frameworks</a:t>
            </a:r>
          </a:p>
        </p:txBody>
      </p:sp>
    </p:spTree>
    <p:extLst>
      <p:ext uri="{BB962C8B-B14F-4D97-AF65-F5344CB8AC3E}">
        <p14:creationId xmlns:p14="http://schemas.microsoft.com/office/powerpoint/2010/main" val="2710047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2D1E-0B83-433A-BD41-38FA547A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Skills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0BCCF-7479-4FBB-B47C-0CE15B5E9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27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8F4B-091B-4E2F-89D6-1DBF68A6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Machine learning for prediction talk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B59F-CC11-4FBF-AC38-CED354F9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Formal definition: -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"A computer program is said to learn from experience </a:t>
            </a:r>
            <a:r>
              <a:rPr lang="en-GB" i="1" dirty="0"/>
              <a:t>E</a:t>
            </a:r>
            <a:r>
              <a:rPr lang="en-GB" dirty="0"/>
              <a:t> with respect to some class of tasks </a:t>
            </a:r>
            <a:r>
              <a:rPr lang="en-GB" i="1" dirty="0"/>
              <a:t>T</a:t>
            </a:r>
            <a:r>
              <a:rPr lang="en-GB" dirty="0"/>
              <a:t> and performance measure </a:t>
            </a:r>
            <a:r>
              <a:rPr lang="en-GB" i="1" dirty="0"/>
              <a:t>P</a:t>
            </a:r>
            <a:r>
              <a:rPr lang="en-GB" dirty="0"/>
              <a:t> if its performance at tasks in </a:t>
            </a:r>
            <a:r>
              <a:rPr lang="en-GB" i="1" dirty="0"/>
              <a:t>T</a:t>
            </a:r>
            <a:r>
              <a:rPr lang="en-GB" dirty="0"/>
              <a:t>, as measured by </a:t>
            </a:r>
            <a:r>
              <a:rPr lang="en-GB" i="1" dirty="0"/>
              <a:t>P</a:t>
            </a:r>
            <a:r>
              <a:rPr lang="en-GB" dirty="0"/>
              <a:t>, improves with experience </a:t>
            </a:r>
            <a:r>
              <a:rPr lang="en-GB" i="1" dirty="0"/>
              <a:t>E</a:t>
            </a:r>
            <a:r>
              <a:rPr lang="en-GB" dirty="0"/>
              <a:t>.“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E</a:t>
            </a:r>
            <a:r>
              <a:rPr lang="en-GB" dirty="0"/>
              <a:t> = historical quantities of beer consumed and corresponding audience ratings</a:t>
            </a:r>
          </a:p>
          <a:p>
            <a:pPr marL="0" indent="0">
              <a:buNone/>
            </a:pPr>
            <a:r>
              <a:rPr lang="en-GB" i="1" dirty="0"/>
              <a:t>T</a:t>
            </a:r>
            <a:r>
              <a:rPr lang="en-GB" dirty="0"/>
              <a:t> = predicting talk quality</a:t>
            </a:r>
          </a:p>
          <a:p>
            <a:pPr marL="0" indent="0">
              <a:buNone/>
            </a:pPr>
            <a:r>
              <a:rPr lang="en-GB" i="1" dirty="0"/>
              <a:t>P</a:t>
            </a:r>
            <a:r>
              <a:rPr lang="en-GB" dirty="0"/>
              <a:t> = accuracy of the talk quality prediction</a:t>
            </a:r>
          </a:p>
        </p:txBody>
      </p:sp>
    </p:spTree>
    <p:extLst>
      <p:ext uri="{BB962C8B-B14F-4D97-AF65-F5344CB8AC3E}">
        <p14:creationId xmlns:p14="http://schemas.microsoft.com/office/powerpoint/2010/main" val="1725168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C4A9-16E4-4208-A0E6-1B058DCE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5B910-1068-466E-9202-DCF2EBF5E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455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641F24FD-5488-4BB5-8101-1912E3A3F2C4}"/>
              </a:ext>
            </a:extLst>
          </p:cNvPr>
          <p:cNvSpPr/>
          <p:nvPr/>
        </p:nvSpPr>
        <p:spPr>
          <a:xfrm>
            <a:off x="828261" y="4048540"/>
            <a:ext cx="3302421" cy="1186070"/>
          </a:xfrm>
          <a:prstGeom prst="rightArrow">
            <a:avLst>
              <a:gd name="adj1" fmla="val 50000"/>
              <a:gd name="adj2" fmla="val 31006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D0493B-D67F-429F-BB57-E7A0D701C270}"/>
              </a:ext>
            </a:extLst>
          </p:cNvPr>
          <p:cNvSpPr/>
          <p:nvPr/>
        </p:nvSpPr>
        <p:spPr>
          <a:xfrm>
            <a:off x="2253373" y="1802802"/>
            <a:ext cx="960783" cy="675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Input Files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E93A044-B6F8-48CC-BAAE-A6D6DA687176}"/>
              </a:ext>
            </a:extLst>
          </p:cNvPr>
          <p:cNvSpPr/>
          <p:nvPr/>
        </p:nvSpPr>
        <p:spPr>
          <a:xfrm rot="2700000">
            <a:off x="974540" y="920838"/>
            <a:ext cx="1457739" cy="675861"/>
          </a:xfrm>
          <a:prstGeom prst="rightArrow">
            <a:avLst>
              <a:gd name="adj1" fmla="val 50000"/>
              <a:gd name="adj2" fmla="val 368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Suppliers</a:t>
            </a:r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67BA17A-15D5-43AE-AA6D-97213BC03C70}"/>
              </a:ext>
            </a:extLst>
          </p:cNvPr>
          <p:cNvSpPr/>
          <p:nvPr/>
        </p:nvSpPr>
        <p:spPr>
          <a:xfrm rot="19800000">
            <a:off x="122367" y="2727913"/>
            <a:ext cx="2252078" cy="675861"/>
          </a:xfrm>
          <a:prstGeom prst="rightArrow">
            <a:avLst>
              <a:gd name="adj1" fmla="val 50000"/>
              <a:gd name="adj2" fmla="val 3386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Ecosystem Participants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F5BBA86-FB53-44CA-A998-7FC2477B7F52}"/>
              </a:ext>
            </a:extLst>
          </p:cNvPr>
          <p:cNvSpPr/>
          <p:nvPr/>
        </p:nvSpPr>
        <p:spPr>
          <a:xfrm>
            <a:off x="3880566" y="954157"/>
            <a:ext cx="725792" cy="4797286"/>
          </a:xfrm>
          <a:prstGeom prst="rightBrace">
            <a:avLst>
              <a:gd name="adj1" fmla="val 44851"/>
              <a:gd name="adj2" fmla="val 50000"/>
            </a:avLst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B56995-EAB1-4EED-9B86-F7F6F46B52C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2" y="4447062"/>
            <a:ext cx="389024" cy="389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AA4742-19F3-4C20-9F7F-FEAEF84C50C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51" y="4447062"/>
            <a:ext cx="389024" cy="38902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36F6764-9BC9-4C46-B1AF-C1677E58A342}"/>
              </a:ext>
            </a:extLst>
          </p:cNvPr>
          <p:cNvSpPr/>
          <p:nvPr/>
        </p:nvSpPr>
        <p:spPr>
          <a:xfrm>
            <a:off x="1948998" y="4644887"/>
            <a:ext cx="111006" cy="1110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4355CA-A131-44FE-A583-3551ED538AD8}"/>
              </a:ext>
            </a:extLst>
          </p:cNvPr>
          <p:cNvSpPr/>
          <p:nvPr/>
        </p:nvSpPr>
        <p:spPr>
          <a:xfrm>
            <a:off x="2133024" y="4641574"/>
            <a:ext cx="111006" cy="1110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EEF2BF-9D7F-47F4-81F5-5B8621256F0C}"/>
              </a:ext>
            </a:extLst>
          </p:cNvPr>
          <p:cNvSpPr/>
          <p:nvPr/>
        </p:nvSpPr>
        <p:spPr>
          <a:xfrm>
            <a:off x="2314020" y="4641574"/>
            <a:ext cx="111006" cy="1110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9065FF-B975-4BF7-82A8-DFC98CF94DF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94" y="4447062"/>
            <a:ext cx="389024" cy="3890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48F1D5-8353-45D0-9097-C1E5F97DE5B9}"/>
              </a:ext>
            </a:extLst>
          </p:cNvPr>
          <p:cNvSpPr txBox="1"/>
          <p:nvPr/>
        </p:nvSpPr>
        <p:spPr>
          <a:xfrm>
            <a:off x="3054626" y="4447062"/>
            <a:ext cx="8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Stream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506BEB-9988-43F8-A8AC-421B3E8BEBA0}"/>
              </a:ext>
            </a:extLst>
          </p:cNvPr>
          <p:cNvSpPr/>
          <p:nvPr/>
        </p:nvSpPr>
        <p:spPr>
          <a:xfrm>
            <a:off x="4929447" y="747301"/>
            <a:ext cx="7007629" cy="47972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6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Unified Cloud Data Environment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FD0C74-52CF-4793-83BB-F7747540EFD8}"/>
              </a:ext>
            </a:extLst>
          </p:cNvPr>
          <p:cNvGrpSpPr/>
          <p:nvPr/>
        </p:nvGrpSpPr>
        <p:grpSpPr>
          <a:xfrm>
            <a:off x="3355099" y="1601270"/>
            <a:ext cx="842455" cy="1165261"/>
            <a:chOff x="3115055" y="2299252"/>
            <a:chExt cx="842455" cy="1165261"/>
          </a:xfrm>
        </p:grpSpPr>
        <p:pic>
          <p:nvPicPr>
            <p:cNvPr id="33" name="Picture 32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A553E828-8C18-49A1-85A9-D5608A39F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055" y="2299252"/>
              <a:ext cx="313945" cy="31394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0025C32-8E2C-49CA-B72D-0056B2B13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800" y="3151313"/>
              <a:ext cx="313200" cy="313200"/>
            </a:xfrm>
            <a:prstGeom prst="rect">
              <a:avLst/>
            </a:prstGeom>
          </p:spPr>
        </p:pic>
        <p:pic>
          <p:nvPicPr>
            <p:cNvPr id="35" name="Picture 34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F83C65F4-555D-454F-BAA3-5095D802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800" y="2725655"/>
              <a:ext cx="313200" cy="313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A9ACC0-B821-479E-9534-F38216C9AF54}"/>
                </a:ext>
              </a:extLst>
            </p:cNvPr>
            <p:cNvSpPr txBox="1"/>
            <p:nvPr/>
          </p:nvSpPr>
          <p:spPr>
            <a:xfrm>
              <a:off x="3429000" y="2326586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/>
                <a:t>Excel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DAD069-A735-4A92-A2E8-5CF304836E6B}"/>
                </a:ext>
              </a:extLst>
            </p:cNvPr>
            <p:cNvSpPr txBox="1"/>
            <p:nvPr/>
          </p:nvSpPr>
          <p:spPr>
            <a:xfrm>
              <a:off x="3453846" y="2742796"/>
              <a:ext cx="4267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/>
                <a:t>XML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BEF553-887B-4ED3-A741-C71C0F8FB052}"/>
                </a:ext>
              </a:extLst>
            </p:cNvPr>
            <p:cNvSpPr txBox="1"/>
            <p:nvPr/>
          </p:nvSpPr>
          <p:spPr>
            <a:xfrm>
              <a:off x="3453846" y="3175084"/>
              <a:ext cx="5036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/>
                <a:t>Other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7EE577B-5672-4F38-9D16-DA22472A6A5A}"/>
              </a:ext>
            </a:extLst>
          </p:cNvPr>
          <p:cNvSpPr/>
          <p:nvPr/>
        </p:nvSpPr>
        <p:spPr>
          <a:xfrm>
            <a:off x="5444350" y="1585175"/>
            <a:ext cx="1346662" cy="3352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Landing</a:t>
            </a: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AFC7096-20E8-4D3F-BC87-21178E77361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14" y="2051520"/>
            <a:ext cx="313945" cy="313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978FBC-59F0-4FC7-B182-E885C34FC1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9" y="2903581"/>
            <a:ext cx="313200" cy="31320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A2ADD27-2303-4DFD-9370-B3935B4DA93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9" y="2477923"/>
            <a:ext cx="313200" cy="31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8953ED-6757-42EE-8C9E-EFEDDBCBA73C}"/>
              </a:ext>
            </a:extLst>
          </p:cNvPr>
          <p:cNvSpPr txBox="1"/>
          <p:nvPr/>
        </p:nvSpPr>
        <p:spPr>
          <a:xfrm>
            <a:off x="5953859" y="207885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>
                <a:solidFill>
                  <a:schemeClr val="bg1"/>
                </a:solidFill>
              </a:rPr>
              <a:t>Excel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147AF-1185-48B1-A83E-8446C102DC37}"/>
              </a:ext>
            </a:extLst>
          </p:cNvPr>
          <p:cNvSpPr txBox="1"/>
          <p:nvPr/>
        </p:nvSpPr>
        <p:spPr>
          <a:xfrm>
            <a:off x="5978705" y="2495064"/>
            <a:ext cx="4267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>
                <a:solidFill>
                  <a:schemeClr val="bg1"/>
                </a:solidFill>
              </a:rPr>
              <a:t>XML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41982-809F-4EA0-8C44-1702E783C4C8}"/>
              </a:ext>
            </a:extLst>
          </p:cNvPr>
          <p:cNvSpPr txBox="1"/>
          <p:nvPr/>
        </p:nvSpPr>
        <p:spPr>
          <a:xfrm>
            <a:off x="5978705" y="2927352"/>
            <a:ext cx="503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4D932-DCC6-45A1-BF93-250EC2B6E4D5}"/>
              </a:ext>
            </a:extLst>
          </p:cNvPr>
          <p:cNvSpPr txBox="1"/>
          <p:nvPr/>
        </p:nvSpPr>
        <p:spPr>
          <a:xfrm>
            <a:off x="5596526" y="3555879"/>
            <a:ext cx="972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 true copy of the input data, used to trace linage and rebuild data </a:t>
            </a:r>
          </a:p>
        </p:txBody>
      </p:sp>
      <p:pic>
        <p:nvPicPr>
          <p:cNvPr id="51" name="Picture 50" descr="A close up of a sign&#10;&#10;Description generated with high confidence">
            <a:extLst>
              <a:ext uri="{FF2B5EF4-FFF2-40B4-BE49-F238E27FC236}">
                <a16:creationId xmlns:a16="http://schemas.microsoft.com/office/drawing/2014/main" id="{CC8A82BE-8B5C-489F-BEBE-6B8790EE3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94" y="3065843"/>
            <a:ext cx="780290" cy="78029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3D2A54D5-7AF4-4C34-A8B5-1173DB2F7B00}"/>
              </a:ext>
            </a:extLst>
          </p:cNvPr>
          <p:cNvGrpSpPr/>
          <p:nvPr/>
        </p:nvGrpSpPr>
        <p:grpSpPr>
          <a:xfrm>
            <a:off x="7759930" y="1585175"/>
            <a:ext cx="1346662" cy="1805610"/>
            <a:chOff x="7759930" y="1623391"/>
            <a:chExt cx="1346662" cy="18056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695F74-B2D0-441D-BE56-92B65401797D}"/>
                </a:ext>
              </a:extLst>
            </p:cNvPr>
            <p:cNvSpPr/>
            <p:nvPr/>
          </p:nvSpPr>
          <p:spPr>
            <a:xfrm>
              <a:off x="7759930" y="1623391"/>
              <a:ext cx="1346662" cy="18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/>
                <a:t>Staging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057FA9-3800-4E69-B237-F30B89CB84A5}"/>
                </a:ext>
              </a:extLst>
            </p:cNvPr>
            <p:cNvSpPr txBox="1"/>
            <p:nvPr/>
          </p:nvSpPr>
          <p:spPr>
            <a:xfrm>
              <a:off x="7888778" y="2441745"/>
              <a:ext cx="12178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Validated once and for all, optimised for processing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E4373C-DC27-4698-8E92-6D8E87BD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5000" y1="62205" x2="35000" y2="62205"/>
                          <a14:foregroundMark x1="50625" y1="63780" x2="50625" y2="63780"/>
                          <a14:foregroundMark x1="71875" y1="40157" x2="71875" y2="40157"/>
                          <a14:foregroundMark x1="77500" y1="56693" x2="77500" y2="56693"/>
                          <a14:foregroundMark x1="57500" y1="39370" x2="57500" y2="39370"/>
                          <a14:foregroundMark x1="43750" y1="40945" x2="43750" y2="40945"/>
                          <a14:foregroundMark x1="59375" y1="25984" x2="59375" y2="25984"/>
                          <a14:foregroundMark x1="36875" y1="25984" x2="36875" y2="25984"/>
                          <a14:foregroundMark x1="35000" y1="40157" x2="35000" y2="40157"/>
                          <a14:foregroundMark x1="47500" y1="25984" x2="47500" y2="25984"/>
                          <a14:backgroundMark x1="41875" y1="32283" x2="41875" y2="322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54579" y="2053567"/>
              <a:ext cx="394583" cy="313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B5CE0F-1ADF-4031-ADF6-CA22F2AF945D}"/>
                </a:ext>
              </a:extLst>
            </p:cNvPr>
            <p:cNvSpPr txBox="1"/>
            <p:nvPr/>
          </p:nvSpPr>
          <p:spPr>
            <a:xfrm>
              <a:off x="8353093" y="2117070"/>
              <a:ext cx="6383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Parquet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3236914-4666-472C-B962-E1AC54A22E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110" y="2487980"/>
            <a:ext cx="660275" cy="672594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46904E-70FA-4B07-A61D-332D93D49646}"/>
              </a:ext>
            </a:extLst>
          </p:cNvPr>
          <p:cNvCxnSpPr>
            <a:cxnSpLocks/>
          </p:cNvCxnSpPr>
          <p:nvPr/>
        </p:nvCxnSpPr>
        <p:spPr>
          <a:xfrm flipV="1">
            <a:off x="6867490" y="3119629"/>
            <a:ext cx="173062" cy="23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46CCD2-2A35-459C-B7F8-112B9C94484A}"/>
              </a:ext>
            </a:extLst>
          </p:cNvPr>
          <p:cNvCxnSpPr>
            <a:cxnSpLocks/>
          </p:cNvCxnSpPr>
          <p:nvPr/>
        </p:nvCxnSpPr>
        <p:spPr>
          <a:xfrm flipV="1">
            <a:off x="7433791" y="2210167"/>
            <a:ext cx="235214" cy="29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94B9CE99-CA2C-4B25-8477-9611C1752D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2707" y="2489125"/>
            <a:ext cx="660275" cy="672594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48A6110-5C0F-44E2-AD7F-D736799E1D8E}"/>
              </a:ext>
            </a:extLst>
          </p:cNvPr>
          <p:cNvCxnSpPr>
            <a:cxnSpLocks/>
          </p:cNvCxnSpPr>
          <p:nvPr/>
        </p:nvCxnSpPr>
        <p:spPr>
          <a:xfrm>
            <a:off x="9191533" y="2239507"/>
            <a:ext cx="191936" cy="24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0AA6630-6F79-4747-A1A0-B2962A03C9C6}"/>
              </a:ext>
            </a:extLst>
          </p:cNvPr>
          <p:cNvGrpSpPr/>
          <p:nvPr/>
        </p:nvGrpSpPr>
        <p:grpSpPr>
          <a:xfrm>
            <a:off x="10098157" y="1585175"/>
            <a:ext cx="1346662" cy="1805610"/>
            <a:chOff x="7759930" y="1623391"/>
            <a:chExt cx="1346662" cy="180561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C62D87-AFA7-4274-AA55-EA3CA340627B}"/>
                </a:ext>
              </a:extLst>
            </p:cNvPr>
            <p:cNvSpPr/>
            <p:nvPr/>
          </p:nvSpPr>
          <p:spPr>
            <a:xfrm>
              <a:off x="7759930" y="1623391"/>
              <a:ext cx="1346662" cy="18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/>
                <a:t>Enriched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7BDDE4-FF7C-4978-8043-F19928017BDC}"/>
                </a:ext>
              </a:extLst>
            </p:cNvPr>
            <p:cNvSpPr txBox="1"/>
            <p:nvPr/>
          </p:nvSpPr>
          <p:spPr>
            <a:xfrm>
              <a:off x="7888778" y="2441745"/>
              <a:ext cx="12178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Results of machine learning experiments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F8C2EFF-6469-4D23-A583-11E08A8C4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5000" y1="62205" x2="35000" y2="62205"/>
                          <a14:foregroundMark x1="50625" y1="63780" x2="50625" y2="63780"/>
                          <a14:foregroundMark x1="71875" y1="40157" x2="71875" y2="40157"/>
                          <a14:foregroundMark x1="77500" y1="56693" x2="77500" y2="56693"/>
                          <a14:foregroundMark x1="57500" y1="39370" x2="57500" y2="39370"/>
                          <a14:foregroundMark x1="43750" y1="40945" x2="43750" y2="40945"/>
                          <a14:foregroundMark x1="59375" y1="25984" x2="59375" y2="25984"/>
                          <a14:foregroundMark x1="36875" y1="25984" x2="36875" y2="25984"/>
                          <a14:foregroundMark x1="35000" y1="40157" x2="35000" y2="40157"/>
                          <a14:foregroundMark x1="47500" y1="25984" x2="47500" y2="25984"/>
                          <a14:backgroundMark x1="41875" y1="32283" x2="41875" y2="322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54579" y="2053567"/>
              <a:ext cx="394583" cy="3132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C2F0A2-2F46-4207-B852-EAF39AE4F95E}"/>
                </a:ext>
              </a:extLst>
            </p:cNvPr>
            <p:cNvSpPr txBox="1"/>
            <p:nvPr/>
          </p:nvSpPr>
          <p:spPr>
            <a:xfrm>
              <a:off x="8353093" y="2117070"/>
              <a:ext cx="6383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100">
                  <a:solidFill>
                    <a:schemeClr val="bg1"/>
                  </a:solidFill>
                </a:rPr>
                <a:t>Parquet</a:t>
              </a: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D38DFB-A513-40B4-8738-01276929CCDE}"/>
              </a:ext>
            </a:extLst>
          </p:cNvPr>
          <p:cNvCxnSpPr>
            <a:cxnSpLocks/>
          </p:cNvCxnSpPr>
          <p:nvPr/>
        </p:nvCxnSpPr>
        <p:spPr>
          <a:xfrm flipV="1">
            <a:off x="9821020" y="2210167"/>
            <a:ext cx="235214" cy="29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7D440D4-FCC2-4070-8A8A-3416AEBD9725}"/>
              </a:ext>
            </a:extLst>
          </p:cNvPr>
          <p:cNvSpPr/>
          <p:nvPr/>
        </p:nvSpPr>
        <p:spPr>
          <a:xfrm>
            <a:off x="7759930" y="3539259"/>
            <a:ext cx="3684889" cy="1398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Operationalised</a:t>
            </a:r>
          </a:p>
        </p:txBody>
      </p:sp>
      <p:pic>
        <p:nvPicPr>
          <p:cNvPr id="87" name="Picture 86" descr="A close up of a sign&#10;&#10;Description generated with high confidence">
            <a:extLst>
              <a:ext uri="{FF2B5EF4-FFF2-40B4-BE49-F238E27FC236}">
                <a16:creationId xmlns:a16="http://schemas.microsoft.com/office/drawing/2014/main" id="{09C3671C-F636-4267-8EEC-39967423C53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8" y="4023970"/>
            <a:ext cx="429078" cy="429078"/>
          </a:xfrm>
          <a:prstGeom prst="rect">
            <a:avLst/>
          </a:prstGeom>
        </p:spPr>
      </p:pic>
      <p:pic>
        <p:nvPicPr>
          <p:cNvPr id="89" name="Picture 88" descr="A close up of a logo&#10;&#10;Description generated with high confidence">
            <a:extLst>
              <a:ext uri="{FF2B5EF4-FFF2-40B4-BE49-F238E27FC236}">
                <a16:creationId xmlns:a16="http://schemas.microsoft.com/office/drawing/2014/main" id="{9761430A-6B5C-4DE6-90DB-853A5279D2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060" y="4023970"/>
            <a:ext cx="429078" cy="42907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3E55CD2-178B-4516-B756-ECB112EEC5C2}"/>
              </a:ext>
            </a:extLst>
          </p:cNvPr>
          <p:cNvSpPr txBox="1"/>
          <p:nvPr/>
        </p:nvSpPr>
        <p:spPr>
          <a:xfrm>
            <a:off x="8461625" y="3995485"/>
            <a:ext cx="237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</a:rPr>
              <a:t>Any combination of modern data platform to support visualisations and operational systems 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CAD3A5-A9BE-408A-BD64-3A5AA85AE991}"/>
              </a:ext>
            </a:extLst>
          </p:cNvPr>
          <p:cNvCxnSpPr>
            <a:stCxn id="81" idx="2"/>
          </p:cNvCxnSpPr>
          <p:nvPr/>
        </p:nvCxnSpPr>
        <p:spPr>
          <a:xfrm>
            <a:off x="10771488" y="3390785"/>
            <a:ext cx="0" cy="14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240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0137-D3EA-418A-932E-1B571BDB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business of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EF4C-2927-4FFF-91AF-CDE4A699B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424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F0A7-DB70-48EE-8CB1-2F69004E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1DAC-1C29-4359-B495-B988EA423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Opportunity discovery</a:t>
            </a:r>
          </a:p>
          <a:p>
            <a:pPr lvl="1"/>
            <a:r>
              <a:rPr lang="en-GB" dirty="0"/>
              <a:t>What can we do?</a:t>
            </a:r>
          </a:p>
          <a:p>
            <a:r>
              <a:rPr lang="en-GB" dirty="0"/>
              <a:t>Adoption</a:t>
            </a:r>
          </a:p>
          <a:p>
            <a:pPr lvl="1"/>
            <a:r>
              <a:rPr lang="en-GB" dirty="0"/>
              <a:t>How do I get my company to use this?</a:t>
            </a:r>
          </a:p>
          <a:p>
            <a:r>
              <a:rPr lang="en-GB" dirty="0"/>
              <a:t>Sustainability</a:t>
            </a:r>
          </a:p>
          <a:p>
            <a:pPr lvl="1"/>
            <a:r>
              <a:rPr lang="en-GB" dirty="0"/>
              <a:t>How do we control costs and/or build a viable price point?</a:t>
            </a:r>
          </a:p>
          <a:p>
            <a:r>
              <a:rPr lang="en-GB" dirty="0"/>
              <a:t>Measurement</a:t>
            </a:r>
          </a:p>
          <a:p>
            <a:pPr lvl="1"/>
            <a:r>
              <a:rPr lang="en-GB" dirty="0"/>
              <a:t>How do we know it’s generating value?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77D8D37-BAB0-416C-9439-AFCB5BD87F60}"/>
              </a:ext>
            </a:extLst>
          </p:cNvPr>
          <p:cNvSpPr/>
          <p:nvPr/>
        </p:nvSpPr>
        <p:spPr>
          <a:xfrm>
            <a:off x="9164626" y="3795104"/>
            <a:ext cx="577515" cy="18631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874E895-77D3-4789-BDFF-9AC7B3F318AF}"/>
              </a:ext>
            </a:extLst>
          </p:cNvPr>
          <p:cNvSpPr/>
          <p:nvPr/>
        </p:nvSpPr>
        <p:spPr>
          <a:xfrm>
            <a:off x="9164626" y="1690688"/>
            <a:ext cx="577515" cy="853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B125FA1-2C38-49E6-A026-9F0441F7BE71}"/>
              </a:ext>
            </a:extLst>
          </p:cNvPr>
          <p:cNvSpPr/>
          <p:nvPr/>
        </p:nvSpPr>
        <p:spPr>
          <a:xfrm>
            <a:off x="9164625" y="2742896"/>
            <a:ext cx="577515" cy="853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4AA68-45B3-4256-9DB0-735E08B381F1}"/>
              </a:ext>
            </a:extLst>
          </p:cNvPr>
          <p:cNvSpPr txBox="1"/>
          <p:nvPr/>
        </p:nvSpPr>
        <p:spPr>
          <a:xfrm>
            <a:off x="9846047" y="19325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99B4A-99D7-4519-A77A-6C08085F00BE}"/>
              </a:ext>
            </a:extLst>
          </p:cNvPr>
          <p:cNvSpPr txBox="1"/>
          <p:nvPr/>
        </p:nvSpPr>
        <p:spPr>
          <a:xfrm>
            <a:off x="9846047" y="298479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5F3F8-589D-4979-A361-99A44CD8A7F8}"/>
              </a:ext>
            </a:extLst>
          </p:cNvPr>
          <p:cNvSpPr txBox="1"/>
          <p:nvPr/>
        </p:nvSpPr>
        <p:spPr>
          <a:xfrm>
            <a:off x="9846047" y="4542026"/>
            <a:ext cx="70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1738476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42D4-D029-4D0E-BBB6-63A89A98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9F30A-B2C6-4207-93BF-CD5960BA8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Providing better customer service and experience</a:t>
            </a:r>
          </a:p>
          <a:p>
            <a:pPr lvl="1"/>
            <a:r>
              <a:rPr lang="en-GB" dirty="0"/>
              <a:t>Better products</a:t>
            </a:r>
          </a:p>
          <a:p>
            <a:pPr lvl="1"/>
            <a:r>
              <a:rPr lang="en-GB" dirty="0"/>
              <a:t>Self-healing and self-improving</a:t>
            </a:r>
          </a:p>
          <a:p>
            <a:r>
              <a:rPr lang="en-GB" dirty="0"/>
              <a:t>Improving operational processes and resource consumption</a:t>
            </a:r>
          </a:p>
          <a:p>
            <a:pPr lvl="1"/>
            <a:r>
              <a:rPr lang="en-GB" dirty="0"/>
              <a:t>Faster Time to Market</a:t>
            </a:r>
          </a:p>
          <a:p>
            <a:pPr lvl="1"/>
            <a:r>
              <a:rPr lang="en-GB" dirty="0"/>
              <a:t>Lighter Bill of Materials</a:t>
            </a:r>
          </a:p>
          <a:p>
            <a:pPr lvl="1"/>
            <a:r>
              <a:rPr lang="en-GB" dirty="0"/>
              <a:t>Stronger Supply Chain</a:t>
            </a:r>
          </a:p>
          <a:p>
            <a:r>
              <a:rPr lang="en-GB" dirty="0"/>
              <a:t>New business models</a:t>
            </a:r>
          </a:p>
          <a:p>
            <a:pPr lvl="1"/>
            <a:r>
              <a:rPr lang="en-GB" dirty="0"/>
              <a:t>Insights from data </a:t>
            </a:r>
          </a:p>
          <a:p>
            <a:pPr lvl="1"/>
            <a:r>
              <a:rPr lang="en-GB" dirty="0"/>
              <a:t>Different pricing models</a:t>
            </a:r>
          </a:p>
        </p:txBody>
      </p:sp>
    </p:spTree>
    <p:extLst>
      <p:ext uri="{BB962C8B-B14F-4D97-AF65-F5344CB8AC3E}">
        <p14:creationId xmlns:p14="http://schemas.microsoft.com/office/powerpoint/2010/main" val="1721663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40C85-51DC-4028-A3AC-E3135B95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63D49-88A1-4F27-8A25-0763B696C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Dive deeper into strategic modelling with these mental models</a:t>
            </a:r>
          </a:p>
        </p:txBody>
      </p:sp>
    </p:spTree>
    <p:extLst>
      <p:ext uri="{BB962C8B-B14F-4D97-AF65-F5344CB8AC3E}">
        <p14:creationId xmlns:p14="http://schemas.microsoft.com/office/powerpoint/2010/main" val="3920801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9D87-93FD-4479-A0DF-D61B3CFB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9404-BDEB-4CE6-8AEE-B74649EC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order to envision the transformation possibilities, adopt the following mental models.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 is an extremely focussed entry level clerical assistant</a:t>
            </a:r>
          </a:p>
          <a:p>
            <a:pPr marL="0" indent="0">
              <a:buNone/>
            </a:pPr>
            <a:r>
              <a:rPr lang="en-GB" dirty="0"/>
              <a:t>AI is exceptionally reactive</a:t>
            </a:r>
          </a:p>
          <a:p>
            <a:pPr marL="0" indent="0">
              <a:buNone/>
            </a:pPr>
            <a:r>
              <a:rPr lang="en-GB" dirty="0"/>
              <a:t>AI is auditable, repeatable, improvable</a:t>
            </a:r>
          </a:p>
          <a:p>
            <a:pPr marL="0" indent="0">
              <a:buNone/>
            </a:pPr>
            <a:r>
              <a:rPr lang="en-GB" dirty="0"/>
              <a:t>AI is resistant of external bias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368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A947-AF0E-488F-94A1-86721AD9C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"/>
          <a:stretch/>
        </p:blipFill>
        <p:spPr>
          <a:xfrm>
            <a:off x="0" y="2311405"/>
            <a:ext cx="12201759" cy="75695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0B9DEF-7CB8-421A-9B2E-CA65EAA6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Million Clerical Workers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achievable with a million trained office workers?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8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9DBB6-507E-479C-B747-1B590842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446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53E3B-F4C3-4CF9-8438-8FB16FBE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554" y="1338792"/>
            <a:ext cx="4609111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Billy the Kid Reaction Times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all workers can react and form a course of action in 1 millisecond? </a:t>
            </a:r>
          </a:p>
        </p:txBody>
      </p:sp>
    </p:spTree>
    <p:extLst>
      <p:ext uri="{BB962C8B-B14F-4D97-AF65-F5344CB8AC3E}">
        <p14:creationId xmlns:p14="http://schemas.microsoft.com/office/powerpoint/2010/main" val="33132294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6FA0-E6D0-4337-A042-6645F152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19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Auditable Actions</a:t>
            </a:r>
            <a:br>
              <a:rPr lang="en-GB" b="1" dirty="0"/>
            </a:br>
            <a:r>
              <a:rPr lang="en-GB" dirty="0"/>
              <a:t>What if all actions and their impact were measurable and qualified?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8D4A09-4BEA-4427-904B-CBEE72CA0727}"/>
              </a:ext>
            </a:extLst>
          </p:cNvPr>
          <p:cNvSpPr/>
          <p:nvPr/>
        </p:nvSpPr>
        <p:spPr>
          <a:xfrm>
            <a:off x="838200" y="356783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helvetica neue"/>
              </a:rPr>
              <a:t>Great companies have high cultures of accountability, it comes with this culture of criticism […], and I think our culture is strong on that. </a:t>
            </a:r>
            <a:br>
              <a:rPr lang="en-GB" dirty="0"/>
            </a:br>
            <a:endParaRPr lang="en-GB" dirty="0"/>
          </a:p>
          <a:p>
            <a:r>
              <a:rPr lang="en-GB" dirty="0"/>
              <a:t>Steve Ballmer</a:t>
            </a:r>
          </a:p>
        </p:txBody>
      </p:sp>
    </p:spTree>
    <p:extLst>
      <p:ext uri="{BB962C8B-B14F-4D97-AF65-F5344CB8AC3E}">
        <p14:creationId xmlns:p14="http://schemas.microsoft.com/office/powerpoint/2010/main" val="336151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658B-BAFC-459C-9F2A-5C902401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C7C1-AA11-4F37-947B-5BBA1C46D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80927" cy="4843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Two most commonly used machine learning methods: -</a:t>
            </a:r>
          </a:p>
          <a:p>
            <a:pPr marL="0" indent="0">
              <a:buNone/>
            </a:pP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Supervised</a:t>
            </a:r>
          </a:p>
          <a:p>
            <a:pPr lvl="2"/>
            <a:r>
              <a:rPr lang="en-GB" dirty="0"/>
              <a:t>the computer is presented with example inputs and their desired outputs, given by a "teacher“</a:t>
            </a:r>
          </a:p>
          <a:p>
            <a:pPr lvl="2"/>
            <a:r>
              <a:rPr lang="en-GB" dirty="0"/>
              <a:t>goal is to learn a general rule that maps inputs to outputs</a:t>
            </a:r>
          </a:p>
          <a:p>
            <a:pPr marL="914400" lvl="2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Unsupervised</a:t>
            </a:r>
          </a:p>
          <a:p>
            <a:pPr lvl="2"/>
            <a:r>
              <a:rPr lang="en-GB" dirty="0"/>
              <a:t>no desired outputs (“labels”) are given to the computer, leaving it on its own to find structure in the input</a:t>
            </a:r>
          </a:p>
          <a:p>
            <a:pPr lvl="2"/>
            <a:r>
              <a:rPr lang="en-GB" dirty="0"/>
              <a:t>the goal may be to discover hidden patterns or groups in the data</a:t>
            </a:r>
            <a:endParaRPr lang="en-GB" sz="2800" dirty="0"/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06018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CBD0-3ED9-4DB9-83F8-7819E3DC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3"/>
            <a:ext cx="10515600" cy="1325563"/>
          </a:xfrm>
        </p:spPr>
        <p:txBody>
          <a:bodyPr>
            <a:noAutofit/>
          </a:bodyPr>
          <a:lstStyle/>
          <a:p>
            <a:r>
              <a:rPr lang="en-GB" sz="3200" b="1" dirty="0"/>
              <a:t>Cement the views of the Founders</a:t>
            </a:r>
            <a:br>
              <a:rPr lang="en-GB" sz="3200" b="1" dirty="0"/>
            </a:br>
            <a:r>
              <a:rPr lang="en-GB" sz="3200" dirty="0"/>
              <a:t>What if the decision making process of the hyper-successful founders was cemented and eternally referenceable? Resistant to the distractions of hype and false promises.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DAE50-F334-4B08-896B-4B4B737B7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32"/>
            <a:ext cx="12192000" cy="61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66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A0B2A-7423-4304-A96E-D4C3E5DB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dirty="0"/>
              <a:t>All tools are Smart Tools</a:t>
            </a:r>
            <a:br>
              <a:rPr lang="en-US" sz="2000" b="1" dirty="0"/>
            </a:br>
            <a:r>
              <a:rPr lang="en-US" sz="2000" dirty="0"/>
              <a:t>What if every tool used by a business was as smart as a person. A forklift could tell you the context of a crate was the wrong weight. A machine could tell you it was feeling unwell. A room could tell you someone had left a dangerous tool in an unsafe state. </a:t>
            </a:r>
            <a:br>
              <a:rPr lang="en-US" sz="2000" dirty="0"/>
            </a:br>
            <a:endParaRPr lang="en-U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C06971B-915C-4BDD-B9CB-EE53EC82B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3" r="1166"/>
          <a:stretch/>
        </p:blipFill>
        <p:spPr>
          <a:xfrm>
            <a:off x="5913124" y="10"/>
            <a:ext cx="6278877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117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9FA2-49C2-4CE8-803F-3559EE65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Regarding Maintenance Contracts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131BE-0463-4B66-B343-40FFF5183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1468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FA17D0-C3E4-4086-8607-CB59C579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Service Regimes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CB8B4-DFF3-4E9A-973F-5FC2A0497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Migrate from manufacturer led maintenance cycles to just-in-time</a:t>
            </a:r>
          </a:p>
          <a:p>
            <a:r>
              <a:rPr lang="en-GB" dirty="0"/>
              <a:t>Use data to establish mean time to failure</a:t>
            </a:r>
          </a:p>
          <a:p>
            <a:endParaRPr lang="en-GB" dirty="0"/>
          </a:p>
          <a:p>
            <a:r>
              <a:rPr lang="en-GB" dirty="0"/>
              <a:t>Conditional maintenance</a:t>
            </a:r>
          </a:p>
        </p:txBody>
      </p:sp>
    </p:spTree>
    <p:extLst>
      <p:ext uri="{BB962C8B-B14F-4D97-AF65-F5344CB8AC3E}">
        <p14:creationId xmlns:p14="http://schemas.microsoft.com/office/powerpoint/2010/main" val="768298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nerator image">
            <a:extLst>
              <a:ext uri="{FF2B5EF4-FFF2-40B4-BE49-F238E27FC236}">
                <a16:creationId xmlns:a16="http://schemas.microsoft.com/office/drawing/2014/main" id="{71EB3877-3A3A-4E7D-B9A3-25BE146E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9" y="89968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53091-8464-4294-828D-E43B79D23617}"/>
              </a:ext>
            </a:extLst>
          </p:cNvPr>
          <p:cNvSpPr/>
          <p:nvPr/>
        </p:nvSpPr>
        <p:spPr>
          <a:xfrm>
            <a:off x="8598477" y="2961409"/>
            <a:ext cx="940378" cy="54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AzureML</a:t>
            </a:r>
            <a:endParaRPr lang="en-GB" sz="1400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805CEEE-E8DE-4181-B6C9-FA85C602DF50}"/>
              </a:ext>
            </a:extLst>
          </p:cNvPr>
          <p:cNvSpPr/>
          <p:nvPr/>
        </p:nvSpPr>
        <p:spPr>
          <a:xfrm>
            <a:off x="7226877" y="2348346"/>
            <a:ext cx="3683578" cy="1865168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20EFD-117C-439A-B90F-37D165EB6F3F}"/>
              </a:ext>
            </a:extLst>
          </p:cNvPr>
          <p:cNvCxnSpPr>
            <a:stCxn id="1026" idx="3"/>
            <a:endCxn id="5" idx="0"/>
          </p:cNvCxnSpPr>
          <p:nvPr/>
        </p:nvCxnSpPr>
        <p:spPr>
          <a:xfrm>
            <a:off x="5121069" y="3280930"/>
            <a:ext cx="2117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3FFE15-C1C3-4655-81C4-34A45E678AB5}"/>
              </a:ext>
            </a:extLst>
          </p:cNvPr>
          <p:cNvSpPr txBox="1"/>
          <p:nvPr/>
        </p:nvSpPr>
        <p:spPr>
          <a:xfrm>
            <a:off x="5356511" y="2957171"/>
            <a:ext cx="1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~ 1 minute telemetry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731A4-6F10-49DA-96BD-051D75A8E3D7}"/>
              </a:ext>
            </a:extLst>
          </p:cNvPr>
          <p:cNvSpPr txBox="1"/>
          <p:nvPr/>
        </p:nvSpPr>
        <p:spPr>
          <a:xfrm>
            <a:off x="5356163" y="3352984"/>
            <a:ext cx="170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through dedicated cloud 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42F0E0-8DA4-460B-8379-E4DAFAF44435}"/>
              </a:ext>
            </a:extLst>
          </p:cNvPr>
          <p:cNvCxnSpPr>
            <a:stCxn id="4" idx="2"/>
          </p:cNvCxnSpPr>
          <p:nvPr/>
        </p:nvCxnSpPr>
        <p:spPr>
          <a:xfrm>
            <a:off x="9068666" y="3506931"/>
            <a:ext cx="0" cy="1698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A205C5F-DC4D-4189-95F3-740A59B727FC}"/>
              </a:ext>
            </a:extLst>
          </p:cNvPr>
          <p:cNvSpPr/>
          <p:nvPr/>
        </p:nvSpPr>
        <p:spPr>
          <a:xfrm>
            <a:off x="8598477" y="5205845"/>
            <a:ext cx="940378" cy="54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Reporting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53E02-DC6C-46CB-8950-3AF498881941}"/>
              </a:ext>
            </a:extLst>
          </p:cNvPr>
          <p:cNvSpPr/>
          <p:nvPr/>
        </p:nvSpPr>
        <p:spPr>
          <a:xfrm>
            <a:off x="8598477" y="665884"/>
            <a:ext cx="940378" cy="54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Alarm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4E2A74-A625-4528-BE61-343C35554D1B}"/>
              </a:ext>
            </a:extLst>
          </p:cNvPr>
          <p:cNvCxnSpPr>
            <a:stCxn id="4" idx="0"/>
            <a:endCxn id="16" idx="2"/>
          </p:cNvCxnSpPr>
          <p:nvPr/>
        </p:nvCxnSpPr>
        <p:spPr>
          <a:xfrm flipV="1">
            <a:off x="9068666" y="1211406"/>
            <a:ext cx="0" cy="175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581756-66DA-4B23-86D8-DD781DFC0111}"/>
              </a:ext>
            </a:extLst>
          </p:cNvPr>
          <p:cNvSpPr txBox="1"/>
          <p:nvPr/>
        </p:nvSpPr>
        <p:spPr>
          <a:xfrm>
            <a:off x="2893868" y="4894118"/>
            <a:ext cx="552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Machine Learning used in real-time with “Anomaly Detection” which enables history to be assessed and false positive spikes in behaviour to be discarded</a:t>
            </a:r>
          </a:p>
          <a:p>
            <a:r>
              <a:rPr lang="en-GB" dirty="0"/>
              <a:t>- Model retraining can occur to help understand acceptable lowering of efficiency as equipment degrades over time within acceptable parameters</a:t>
            </a:r>
          </a:p>
        </p:txBody>
      </p:sp>
      <p:pic>
        <p:nvPicPr>
          <p:cNvPr id="1028" name="Picture 4" descr="Image result for predictive maintenance powerbi">
            <a:extLst>
              <a:ext uri="{FF2B5EF4-FFF2-40B4-BE49-F238E27FC236}">
                <a16:creationId xmlns:a16="http://schemas.microsoft.com/office/drawing/2014/main" id="{68531DA2-1897-477D-9F90-CF5C09FE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696" y="4233143"/>
            <a:ext cx="2202003" cy="14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0BD709-0B99-4C09-BDA7-19633B680D4C}"/>
              </a:ext>
            </a:extLst>
          </p:cNvPr>
          <p:cNvSpPr txBox="1"/>
          <p:nvPr/>
        </p:nvSpPr>
        <p:spPr>
          <a:xfrm>
            <a:off x="5249310" y="1501303"/>
            <a:ext cx="39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Predictions through AI become an integral part of business reporting</a:t>
            </a:r>
          </a:p>
        </p:txBody>
      </p:sp>
    </p:spTree>
    <p:extLst>
      <p:ext uri="{BB962C8B-B14F-4D97-AF65-F5344CB8AC3E}">
        <p14:creationId xmlns:p14="http://schemas.microsoft.com/office/powerpoint/2010/main" val="485617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1AB7-8D9D-4400-AE0C-14E1F82D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Supplier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2C57-3621-46FC-AA30-2B3E9757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data to judge the reliability of assets</a:t>
            </a:r>
          </a:p>
          <a:p>
            <a:r>
              <a:rPr lang="en-GB" dirty="0"/>
              <a:t>Track fault recurrence and resolution speeds</a:t>
            </a:r>
          </a:p>
          <a:p>
            <a:r>
              <a:rPr lang="en-GB" dirty="0"/>
              <a:t>Contract with SLAs around reducing outages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21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EA10-A4FE-4344-B7AB-DE83B0D6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Warehouse and Inventory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E02D0-91DC-4D14-99AA-D1B488224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9060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CC0B2F-23B1-4BE2-B811-85AF68AA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Warehousing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E99E7-D58D-4B8B-BCE9-5E72D494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Regarding Parts</a:t>
            </a:r>
            <a:endParaRPr lang="en-GB" dirty="0"/>
          </a:p>
          <a:p>
            <a:r>
              <a:rPr lang="en-GB" dirty="0"/>
              <a:t>JIT Maintenance leads to JIT Warehousing</a:t>
            </a:r>
          </a:p>
          <a:p>
            <a:endParaRPr lang="en-GB" dirty="0"/>
          </a:p>
          <a:p>
            <a:r>
              <a:rPr lang="en-GB" b="1" dirty="0"/>
              <a:t>Regarding Fuel</a:t>
            </a:r>
            <a:endParaRPr lang="en-GB" dirty="0"/>
          </a:p>
          <a:p>
            <a:r>
              <a:rPr lang="en-GB" dirty="0"/>
              <a:t>Integrated Data streams including ERP and CRM </a:t>
            </a:r>
          </a:p>
          <a:p>
            <a:r>
              <a:rPr lang="en-GB" dirty="0"/>
              <a:t>Manage the supply chain and keep the right stock level</a:t>
            </a:r>
          </a:p>
        </p:txBody>
      </p:sp>
    </p:spTree>
    <p:extLst>
      <p:ext uri="{BB962C8B-B14F-4D97-AF65-F5344CB8AC3E}">
        <p14:creationId xmlns:p14="http://schemas.microsoft.com/office/powerpoint/2010/main" val="3975989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484A-EFCD-4A6A-964D-461A27CB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G4S Data Science Programme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60FF8-7FFC-4A84-9E78-6354B165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875"/>
            <a:ext cx="10515600" cy="4715088"/>
          </a:xfrm>
        </p:spPr>
        <p:txBody>
          <a:bodyPr/>
          <a:lstStyle/>
          <a:p>
            <a:r>
              <a:rPr lang="en-GB" sz="2400" dirty="0"/>
              <a:t>G4S plc is a British multinational security services company and operates an integrated security business in more than 90 countries across the globe.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They aim to differentiate G4S by providing industry leading security solutions that are innovative, reliable and efficient.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Aim: Predict anomalous card activity in monitored buildings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9ADB9-549F-44EF-8150-DACB4CD2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285" y="87825"/>
            <a:ext cx="1939080" cy="1405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018F2-642A-4E75-A808-2269D4AC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92" y="4682661"/>
            <a:ext cx="3288344" cy="1977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EED2B-D343-4480-AF7F-6A1D4016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95" y="4432745"/>
            <a:ext cx="2524458" cy="24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1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C85876-C2A5-4248-80A4-B8ABCD14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679A8-11F6-462E-A2D7-D039D359A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30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A14F-194C-445F-9201-D3132B45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tonight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6BFA3-50A3-46C8-A175-D492644E1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Supervised</a:t>
            </a:r>
          </a:p>
          <a:p>
            <a:pPr lvl="1"/>
            <a:r>
              <a:rPr lang="en-GB" dirty="0"/>
              <a:t>Sentiment analysis of website comments</a:t>
            </a:r>
          </a:p>
          <a:p>
            <a:pPr lvl="1"/>
            <a:r>
              <a:rPr lang="en-GB" dirty="0"/>
              <a:t>Finding mappings of historic taxi fares</a:t>
            </a:r>
          </a:p>
          <a:p>
            <a:endParaRPr lang="en-GB" dirty="0"/>
          </a:p>
          <a:p>
            <a:r>
              <a:rPr lang="en-GB" dirty="0"/>
              <a:t>Unsupervised</a:t>
            </a:r>
          </a:p>
          <a:p>
            <a:pPr lvl="1"/>
            <a:r>
              <a:rPr lang="en-GB" dirty="0"/>
              <a:t>Predicting the most likely group of flowers a certain flower belongs to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NOTE</a:t>
            </a:r>
            <a:r>
              <a:rPr lang="en-GB" dirty="0"/>
              <a:t>: We reuse algorithms; to do so in most cases is akin to writing a new database to write a website – a vast overreach of engineering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1977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E4C0-421C-4572-9666-F3A4854C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429D-5E0E-40EF-81FF-330D703DC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End of feed in tariffs in Solar	</a:t>
            </a:r>
          </a:p>
          <a:p>
            <a:pPr lvl="1"/>
            <a:r>
              <a:rPr lang="en-GB" dirty="0"/>
              <a:t>Solar generators need to balance </a:t>
            </a:r>
          </a:p>
          <a:p>
            <a:pPr lvl="1"/>
            <a:r>
              <a:rPr lang="en-GB" dirty="0"/>
              <a:t>Leading to more active trading of Solar </a:t>
            </a:r>
          </a:p>
          <a:p>
            <a:pPr lvl="1"/>
            <a:r>
              <a:rPr lang="en-GB" dirty="0"/>
              <a:t>Exacerbating market impact of solar peak</a:t>
            </a:r>
          </a:p>
          <a:p>
            <a:pPr lvl="1"/>
            <a:endParaRPr lang="en-GB" dirty="0"/>
          </a:p>
          <a:p>
            <a:r>
              <a:rPr lang="en-GB" dirty="0"/>
              <a:t>Continued Intermittency of generation sources</a:t>
            </a:r>
          </a:p>
          <a:p>
            <a:pPr lvl="1"/>
            <a:r>
              <a:rPr lang="en-GB" dirty="0"/>
              <a:t>Wind and solar using hybrid sources to have zero balancing costs</a:t>
            </a:r>
          </a:p>
          <a:p>
            <a:pPr lvl="1"/>
            <a:r>
              <a:rPr lang="en-GB" dirty="0"/>
              <a:t>Additional complexity from changing demand, from </a:t>
            </a:r>
            <a:r>
              <a:rPr lang="en-GB"/>
              <a:t>electric storage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9675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1D0C-B3D3-483F-B869-16C14261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Supply Side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45BF-6DB8-4345-82AF-67653F997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441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656B-A9A3-4082-B87E-E9F3EC00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3B7A6-C55C-4C8F-8D68-3343322E1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Elastacloud have built a balancing simulator</a:t>
            </a:r>
          </a:p>
          <a:p>
            <a:pPr lvl="1"/>
            <a:r>
              <a:rPr lang="en-GB" dirty="0"/>
              <a:t>Using Bids &amp; Offers and Precursors predict System Pricing</a:t>
            </a:r>
          </a:p>
          <a:p>
            <a:endParaRPr lang="en-GB" dirty="0"/>
          </a:p>
          <a:p>
            <a:r>
              <a:rPr lang="en-GB" dirty="0"/>
              <a:t>Manage power export using hybrid technologies</a:t>
            </a:r>
          </a:p>
          <a:p>
            <a:pPr lvl="1"/>
            <a:r>
              <a:rPr lang="en-GB" dirty="0"/>
              <a:t>Increased flow intra-settlement period to zero balance</a:t>
            </a:r>
          </a:p>
          <a:p>
            <a:pPr lvl="1"/>
            <a:endParaRPr lang="en-GB" dirty="0"/>
          </a:p>
          <a:p>
            <a:r>
              <a:rPr lang="en-GB" dirty="0"/>
              <a:t>Defines position at risk allowing for more active trading</a:t>
            </a:r>
          </a:p>
        </p:txBody>
      </p:sp>
    </p:spTree>
    <p:extLst>
      <p:ext uri="{BB962C8B-B14F-4D97-AF65-F5344CB8AC3E}">
        <p14:creationId xmlns:p14="http://schemas.microsoft.com/office/powerpoint/2010/main" val="42887539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37AD-C45F-44DC-A23B-708EA2FA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E9958-E7D2-43F9-8049-52E3FA19E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3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C51D-52B4-41C1-9F23-2377D958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66C94-0843-4C9B-9DF1-16791DD2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Machine learning should be approached in a methodical manner, in this way we are more likely to achieve accurate, reliable and generalisable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achieved by following best practice for machine learning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Best practice mostly revolves around how the data is used</a:t>
            </a:r>
          </a:p>
        </p:txBody>
      </p:sp>
    </p:spTree>
    <p:extLst>
      <p:ext uri="{BB962C8B-B14F-4D97-AF65-F5344CB8AC3E}">
        <p14:creationId xmlns:p14="http://schemas.microsoft.com/office/powerpoint/2010/main" val="69260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200E419CCA7B499D097267456F36D1" ma:contentTypeVersion="2" ma:contentTypeDescription="Create a new document." ma:contentTypeScope="" ma:versionID="79394d60c233cf0a09f5b2c210cebbbb">
  <xsd:schema xmlns:xsd="http://www.w3.org/2001/XMLSchema" xmlns:xs="http://www.w3.org/2001/XMLSchema" xmlns:p="http://schemas.microsoft.com/office/2006/metadata/properties" xmlns:ns2="32e3306f-eafc-487e-bffa-aab9e61af800" targetNamespace="http://schemas.microsoft.com/office/2006/metadata/properties" ma:root="true" ma:fieldsID="b04110a5f3f9665d32be9135a9a18c05" ns2:_="">
    <xsd:import namespace="32e3306f-eafc-487e-bffa-aab9e61af8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3306f-eafc-487e-bffa-aab9e61af8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4483D6-C2F9-49CE-844C-A2FBABC1C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3306f-eafc-487e-bffa-aab9e61af8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3FAF7D-16FF-4C4D-BF27-C98AF0C87CCB}">
  <ds:schemaRefs>
    <ds:schemaRef ds:uri="http://purl.org/dc/terms/"/>
    <ds:schemaRef ds:uri="http://schemas.openxmlformats.org/package/2006/metadata/core-properties"/>
    <ds:schemaRef ds:uri="32e3306f-eafc-487e-bffa-aab9e61af80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EE04B4B-9C12-463E-8615-8B0778B760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20752</TotalTime>
  <Words>2669</Words>
  <Application>Microsoft Office PowerPoint</Application>
  <PresentationFormat>Widescreen</PresentationFormat>
  <Paragraphs>507</Paragraphs>
  <Slides>83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8" baseType="lpstr">
      <vt:lpstr>-apple-system</vt:lpstr>
      <vt:lpstr>Arial</vt:lpstr>
      <vt:lpstr>Calibri</vt:lpstr>
      <vt:lpstr>Calibri Light</vt:lpstr>
      <vt:lpstr>Consolas</vt:lpstr>
      <vt:lpstr>helvetica neue</vt:lpstr>
      <vt:lpstr>Lucida Sans</vt:lpstr>
      <vt:lpstr>Open Sans</vt:lpstr>
      <vt:lpstr>Segoe UI</vt:lpstr>
      <vt:lpstr>Segoe UI Light</vt:lpstr>
      <vt:lpstr>Segoe UI Semibold</vt:lpstr>
      <vt:lpstr>Segoe UI Semilight</vt:lpstr>
      <vt:lpstr>Tahoma</vt:lpstr>
      <vt:lpstr>Times New Roman</vt:lpstr>
      <vt:lpstr>Office Theme</vt:lpstr>
      <vt:lpstr>PowerPoint Presentation</vt:lpstr>
      <vt:lpstr>Who am I?</vt:lpstr>
      <vt:lpstr>PowerPoint Presentation</vt:lpstr>
      <vt:lpstr>PowerPoint Presentation</vt:lpstr>
      <vt:lpstr>What is machine learning?</vt:lpstr>
      <vt:lpstr>Machine learning for prediction talk quality</vt:lpstr>
      <vt:lpstr>Types of machine learning</vt:lpstr>
      <vt:lpstr>Examples tonight</vt:lpstr>
      <vt:lpstr>Machine learning best practice</vt:lpstr>
      <vt:lpstr>Machine learning best practice</vt:lpstr>
      <vt:lpstr>Model training</vt:lpstr>
      <vt:lpstr>Model testing</vt:lpstr>
      <vt:lpstr>Validation set</vt:lpstr>
      <vt:lpstr>Test set</vt:lpstr>
      <vt:lpstr>Validation and test sets</vt:lpstr>
      <vt:lpstr>Machine learning algorithms</vt:lpstr>
      <vt:lpstr>Random Forest algorithm </vt:lpstr>
      <vt:lpstr>Random Forest algorithm </vt:lpstr>
      <vt:lpstr>Model training, validation and testing</vt:lpstr>
      <vt:lpstr>How does this relate to Big Data?</vt:lpstr>
      <vt:lpstr>Distributed Computing</vt:lpstr>
      <vt:lpstr>Azure Services for Distributed Compute</vt:lpstr>
      <vt:lpstr>Azure Services for ML</vt:lpstr>
      <vt:lpstr>Various places for ML</vt:lpstr>
      <vt:lpstr>Azure Databricks </vt:lpstr>
      <vt:lpstr>Azure HDInsight</vt:lpstr>
      <vt:lpstr>Revolutionising data for dotnet</vt:lpstr>
      <vt:lpstr>PowerPoint Presentation</vt:lpstr>
      <vt:lpstr>PowerPoint Presentation</vt:lpstr>
      <vt:lpstr>Introduction to ML.NET</vt:lpstr>
      <vt:lpstr>0.6.0 Goodbye: ML.NET Pipelines</vt:lpstr>
      <vt:lpstr>Sentiment Analysis</vt:lpstr>
      <vt:lpstr>Testing and Training Data</vt:lpstr>
      <vt:lpstr>PowerPoint Presentation</vt:lpstr>
      <vt:lpstr>Simple to build classifier</vt:lpstr>
      <vt:lpstr>Evaluation of Models</vt:lpstr>
      <vt:lpstr>Demo </vt:lpstr>
      <vt:lpstr>Data</vt:lpstr>
      <vt:lpstr>Supported Types</vt:lpstr>
      <vt:lpstr>The problem with flat files</vt:lpstr>
      <vt:lpstr>More problems with flat files</vt:lpstr>
      <vt:lpstr>Parquet</vt:lpstr>
      <vt:lpstr>Designed for Data(!)</vt:lpstr>
      <vt:lpstr>Parquet.NET</vt:lpstr>
      <vt:lpstr>PowerPoint Presentation</vt:lpstr>
      <vt:lpstr>Parq! </vt:lpstr>
      <vt:lpstr>Futures</vt:lpstr>
      <vt:lpstr>Demo of Parquet.NET</vt:lpstr>
      <vt:lpstr>Regression analysis </vt:lpstr>
      <vt:lpstr>What is regression?</vt:lpstr>
      <vt:lpstr>PowerPoint Presentation</vt:lpstr>
      <vt:lpstr>PowerPoint Presentation</vt:lpstr>
      <vt:lpstr>Evaluation with RMS and r2</vt:lpstr>
      <vt:lpstr>Clustering</vt:lpstr>
      <vt:lpstr>What is Clustering</vt:lpstr>
      <vt:lpstr>Operationalization</vt:lpstr>
      <vt:lpstr>Time Series</vt:lpstr>
      <vt:lpstr>Interoperability</vt:lpstr>
      <vt:lpstr>Revisiting Skills reuse</vt:lpstr>
      <vt:lpstr>Summary</vt:lpstr>
      <vt:lpstr>PowerPoint Presentation</vt:lpstr>
      <vt:lpstr>The business of ML</vt:lpstr>
      <vt:lpstr>The questions to answer</vt:lpstr>
      <vt:lpstr>The end goals</vt:lpstr>
      <vt:lpstr>Mental Models</vt:lpstr>
      <vt:lpstr>Mental Models</vt:lpstr>
      <vt:lpstr>One Million Clerical Workers What is achievable with a million trained office workers? </vt:lpstr>
      <vt:lpstr>Billy the Kid Reaction Times What if all workers can react and form a course of action in 1 millisecond? </vt:lpstr>
      <vt:lpstr>Auditable Actions What if all actions and their impact were measurable and qualified? </vt:lpstr>
      <vt:lpstr>Cement the views of the Founders What if the decision making process of the hyper-successful founders was cemented and eternally referenceable? Resistant to the distractions of hype and false promises. </vt:lpstr>
      <vt:lpstr>All tools are Smart Tools What if every tool used by a business was as smart as a person. A forklift could tell you the context of a crate was the wrong weight. A machine could tell you it was feeling unwell. A room could tell you someone had left a dangerous tool in an unsafe state.  </vt:lpstr>
      <vt:lpstr>Regarding Maintenance Contracts</vt:lpstr>
      <vt:lpstr>JIT Service Regimes</vt:lpstr>
      <vt:lpstr>PowerPoint Presentation</vt:lpstr>
      <vt:lpstr>Supplier efficiency</vt:lpstr>
      <vt:lpstr>Warehouse and Inventory Management</vt:lpstr>
      <vt:lpstr>JIT Warehousing</vt:lpstr>
      <vt:lpstr>G4S Data Science Programme </vt:lpstr>
      <vt:lpstr>Energy</vt:lpstr>
      <vt:lpstr>Market Dynamics</vt:lpstr>
      <vt:lpstr>Supply Side analytics</vt:lpstr>
      <vt:lpstr>Balancing Technologies</vt:lpstr>
      <vt:lpstr>Tech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McClean</dc:creator>
  <cp:lastModifiedBy>Andy Cross</cp:lastModifiedBy>
  <cp:revision>111</cp:revision>
  <dcterms:created xsi:type="dcterms:W3CDTF">2017-08-25T10:51:53Z</dcterms:created>
  <dcterms:modified xsi:type="dcterms:W3CDTF">2018-10-25T10:18:23Z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0x0101002A200E419CCA7B499D097267456F36D1</vt:lpwstr>
  </property>
</Properties>
</file>